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3B9BFD3-2FCC-4738-B025-04A44571AB55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8A99845-7F3A-43F7-9E76-6BC7FB128E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>
            <a:off x="1066800" y="990600"/>
            <a:ext cx="7117180" cy="1470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algn="ctr" rtl="0">
              <a:buNone/>
            </a:pPr>
            <a:r>
              <a:rPr lang="en-US" sz="40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/>
              </a:rPr>
              <a:t>Elements of the Short Story</a:t>
            </a:r>
            <a:endParaRPr lang="en-US" sz="4000" b="1" kern="1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895600"/>
            <a:ext cx="5638800" cy="2286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 9</a:t>
            </a:r>
          </a:p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Mrs. M. Borys</a:t>
            </a:r>
          </a:p>
          <a:p>
            <a:pPr algn="ctr"/>
            <a:r>
              <a:rPr lang="en-US" sz="28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Lady of Mount Carmel</a:t>
            </a:r>
            <a:endParaRPr lang="en-US" sz="28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id22345\AppData\Local\Microsoft\Windows\Temporary Internet Files\Content.IE5\1U7NYATE\MC9003908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76799"/>
            <a:ext cx="1755648" cy="181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d22345\AppData\Local\Microsoft\Windows\Temporary Internet Files\Content.IE5\ATORXK1Q\MC9003908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44142"/>
            <a:ext cx="1538935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48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600199"/>
            <a:ext cx="7125112" cy="5105401"/>
          </a:xfrm>
        </p:spPr>
        <p:txBody>
          <a:bodyPr>
            <a:normAutofit lnSpcReduction="10000"/>
          </a:bodyPr>
          <a:lstStyle/>
          <a:p>
            <a:r>
              <a:rPr lang="en-CA" dirty="0"/>
              <a:t>What is the setting of the story?  </a:t>
            </a:r>
            <a:endParaRPr lang="en-CA" dirty="0" smtClean="0"/>
          </a:p>
          <a:p>
            <a:pPr marL="0" lvl="0" indent="0">
              <a:buNone/>
            </a:pPr>
            <a:r>
              <a:rPr lang="en-CA" b="1" dirty="0" smtClean="0"/>
              <a:t>Setting </a:t>
            </a:r>
            <a:r>
              <a:rPr lang="en-CA" b="1" dirty="0"/>
              <a:t>is where and when a story takes place</a:t>
            </a:r>
            <a:endParaRPr lang="en-US" b="1" dirty="0"/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What </a:t>
            </a:r>
            <a:r>
              <a:rPr lang="en-CA" dirty="0"/>
              <a:t>kind of information can be provided within the setting of a story?  </a:t>
            </a:r>
            <a:endParaRPr lang="en-CA" dirty="0" smtClean="0"/>
          </a:p>
          <a:p>
            <a:pPr marL="0" lvl="0" indent="0">
              <a:buNone/>
            </a:pPr>
            <a:r>
              <a:rPr lang="en-CA" b="1" dirty="0"/>
              <a:t>Information provided in the setting: general location (e.g.: Edmonton), time, year, specific locations (e.g.: St. Mark school)</a:t>
            </a:r>
            <a:endParaRPr lang="en-US" b="1" dirty="0"/>
          </a:p>
          <a:p>
            <a:endParaRPr lang="en-CA" dirty="0" smtClean="0"/>
          </a:p>
          <a:p>
            <a:r>
              <a:rPr lang="en-CA" dirty="0" smtClean="0"/>
              <a:t>Why </a:t>
            </a:r>
            <a:r>
              <a:rPr lang="en-CA" dirty="0"/>
              <a:t>is a good understanding of the setting important to understanding a story</a:t>
            </a:r>
            <a:r>
              <a:rPr lang="en-CA" dirty="0" smtClean="0"/>
              <a:t>?</a:t>
            </a:r>
          </a:p>
          <a:p>
            <a:pPr marL="0" lvl="0" indent="0">
              <a:buNone/>
            </a:pPr>
            <a:r>
              <a:rPr lang="en-CA" b="1" dirty="0"/>
              <a:t>A good understanding of setting is important because it can explain why a character is faced with a certain problem or why they may handle situations in a certain way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218" name="Picture 2" descr="C:\Program Files\Microsoft Office\MEDIA\CAGCAT10\j01955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1475842" cy="181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id22345\AppData\Local\Microsoft\Windows\Temporary Internet Files\Content.IE5\X84SKNUQ\MP90040340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81000"/>
            <a:ext cx="1341120" cy="10728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id22345\AppData\Local\Microsoft\Windows\Temporary Internet Files\Content.IE5\X84SKNUQ\MC90015644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1000"/>
            <a:ext cx="870661" cy="100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26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125113" cy="924475"/>
          </a:xfrm>
        </p:spPr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Points of View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125112" cy="4822039"/>
          </a:xfrm>
        </p:spPr>
        <p:txBody>
          <a:bodyPr>
            <a:noAutofit/>
          </a:bodyPr>
          <a:lstStyle/>
          <a:p>
            <a:r>
              <a:rPr lang="en-CA" sz="2400" dirty="0"/>
              <a:t>What is meant by the term “point of view”?</a:t>
            </a:r>
            <a:endParaRPr lang="en-US" sz="2400" dirty="0"/>
          </a:p>
          <a:p>
            <a:pPr marL="0" indent="0">
              <a:buNone/>
            </a:pPr>
            <a:r>
              <a:rPr lang="en-CA" sz="2400" b="1" dirty="0"/>
              <a:t>Point of view is the perspective from which the story is </a:t>
            </a:r>
            <a:r>
              <a:rPr lang="en-CA" sz="2400" b="1" dirty="0" smtClean="0"/>
              <a:t>told</a:t>
            </a:r>
          </a:p>
          <a:p>
            <a:pPr marL="0" indent="0">
              <a:buNone/>
            </a:pPr>
            <a:endParaRPr lang="en-CA" sz="2400" b="1" dirty="0"/>
          </a:p>
          <a:p>
            <a:r>
              <a:rPr lang="en-CA" sz="2400" dirty="0"/>
              <a:t>There are  </a:t>
            </a:r>
            <a:r>
              <a:rPr lang="en-CA" sz="5400" dirty="0"/>
              <a:t>4</a:t>
            </a:r>
            <a:r>
              <a:rPr lang="en-CA" sz="2400" dirty="0"/>
              <a:t> different types of point of view.  They are:</a:t>
            </a:r>
            <a:endParaRPr lang="en-US" sz="4400" dirty="0"/>
          </a:p>
          <a:p>
            <a:r>
              <a:rPr lang="en-CA" sz="2400" dirty="0"/>
              <a:t>Third Person</a:t>
            </a:r>
            <a:endParaRPr lang="en-US" sz="4400" dirty="0"/>
          </a:p>
          <a:p>
            <a:pPr lvl="4"/>
            <a:r>
              <a:rPr lang="en-CA" sz="1600" dirty="0"/>
              <a:t>Limited Omniscient</a:t>
            </a:r>
            <a:r>
              <a:rPr lang="en-US" sz="1600" dirty="0" smtClean="0">
                <a:effectLst/>
              </a:rPr>
              <a:t> </a:t>
            </a:r>
            <a:r>
              <a:rPr lang="en-CA" sz="1600" dirty="0"/>
              <a:t>Omniscient</a:t>
            </a:r>
            <a:endParaRPr lang="en-US" sz="3200" dirty="0"/>
          </a:p>
          <a:p>
            <a:pPr lvl="4"/>
            <a:r>
              <a:rPr lang="en-CA" sz="1600" dirty="0"/>
              <a:t>Objective/Camera View</a:t>
            </a:r>
            <a:endParaRPr lang="en-US" sz="3200" dirty="0"/>
          </a:p>
          <a:p>
            <a:pPr lvl="4"/>
            <a:r>
              <a:rPr lang="en-CA" sz="1600" dirty="0"/>
              <a:t>First Person (observer &amp; participant</a:t>
            </a:r>
            <a:r>
              <a:rPr lang="en-CA" sz="1600" dirty="0" smtClean="0"/>
              <a:t>)</a:t>
            </a:r>
            <a:endParaRPr lang="en-US" sz="3200" dirty="0"/>
          </a:p>
        </p:txBody>
      </p:sp>
      <p:pic>
        <p:nvPicPr>
          <p:cNvPr id="10242" name="Picture 2" descr="C:\Users\id22345\AppData\Local\Microsoft\Windows\Temporary Internet Files\Content.IE5\1U7NYATE\MP9004486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37457"/>
            <a:ext cx="1028700" cy="771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86776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502265"/>
              </p:ext>
            </p:extLst>
          </p:nvPr>
        </p:nvGraphicFramePr>
        <p:xfrm>
          <a:off x="457200" y="76200"/>
          <a:ext cx="822960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Point of 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Benefits to using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Disadvantages to using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Limited Omniscient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narrator can see into the mind and thoughts of one character but is not a character in the story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Realistic, we see world through one person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Limited field of observation, difficulty having character aware of all important events</a:t>
                      </a:r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Omniscient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narrator can see into the minds and thoughts of all characters and is not a character in the story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Most flexible; author can control easily inform reader about everything important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 can come between reader and story, shifting from character to character may create confusion</a:t>
                      </a:r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Objective/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Camera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story is told as though a camera is filming the action, there are no insights in to the minds of the characters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Impartial, offers most speed of action, reader must interpret what they read with no assistance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 cannot interpret or assist the reader, relies heavily on action and dialogue</a:t>
                      </a:r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Person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observer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b)participant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a)someone is telling the story who is not physically in it.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b)The narrator is a character in the story.  The story is told through the use of personal pronouns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Eyewitness account gives immediacy, realism, author can create dramatic irony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Bias or limited knowledge of narrator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40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125113" cy="924475"/>
          </a:xfrm>
        </p:spPr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Character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1"/>
            <a:ext cx="8229600" cy="1981200"/>
          </a:xfrm>
        </p:spPr>
        <p:txBody>
          <a:bodyPr>
            <a:normAutofit/>
          </a:bodyPr>
          <a:lstStyle/>
          <a:p>
            <a:r>
              <a:rPr lang="en-CA" sz="2400" dirty="0"/>
              <a:t>Authors use 2 methods for describing characters, </a:t>
            </a:r>
            <a:r>
              <a:rPr lang="en-CA" sz="2400" b="1" dirty="0"/>
              <a:t>direct</a:t>
            </a:r>
            <a:r>
              <a:rPr lang="en-CA" sz="2400" dirty="0"/>
              <a:t> and </a:t>
            </a:r>
            <a:r>
              <a:rPr lang="en-CA" sz="2400" b="1" dirty="0"/>
              <a:t>indirect</a:t>
            </a:r>
            <a:r>
              <a:rPr lang="en-CA" sz="2400" dirty="0"/>
              <a:t> - complete the chart based on these methods of characterization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426727"/>
              </p:ext>
            </p:extLst>
          </p:nvPr>
        </p:nvGraphicFramePr>
        <p:xfrm>
          <a:off x="228600" y="2743200"/>
          <a:ext cx="8763000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0"/>
                <a:gridCol w="2921000"/>
                <a:gridCol w="2921000"/>
              </a:tblGrid>
              <a:tr h="685800">
                <a:tc>
                  <a:txBody>
                    <a:bodyPr/>
                    <a:lstStyle/>
                    <a:p>
                      <a:r>
                        <a:rPr lang="en-C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might this look in a story?</a:t>
                      </a:r>
                      <a:endParaRPr lang="en-US" dirty="0"/>
                    </a:p>
                  </a:txBody>
                  <a:tcPr/>
                </a:tc>
              </a:tr>
              <a:tr h="997414"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author tells us directly about the characters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 makes direct statements - John is a lively young man with blue eyes and blond hair</a:t>
                      </a:r>
                      <a:endParaRPr lang="en-US" sz="1600" dirty="0"/>
                    </a:p>
                  </a:txBody>
                  <a:tcPr/>
                </a:tc>
              </a:tr>
              <a:tr h="1909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indirect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learn about characters without being directly told and we draw our own conclusions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the character acts, dresses, talks, responds to things, what the other characters say about him/her, how they respond to the character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</a:t>
                      </a:r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Someone helped her cross the street.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685" y="304800"/>
            <a:ext cx="1830629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784" y="228601"/>
            <a:ext cx="706831" cy="110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:\Program Files\Microsoft Office\MEDIA\CAGCAT10\j0240695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2231"/>
            <a:ext cx="1826057" cy="14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22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125113" cy="924475"/>
          </a:xfrm>
        </p:spPr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Character Chart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783745"/>
              </p:ext>
            </p:extLst>
          </p:nvPr>
        </p:nvGraphicFramePr>
        <p:xfrm>
          <a:off x="838200" y="838200"/>
          <a:ext cx="71247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175"/>
                <a:gridCol w="5343525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 of Character</a:t>
                      </a:r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Definition</a:t>
                      </a:r>
                      <a:endParaRPr lang="en-US" dirty="0"/>
                    </a:p>
                  </a:txBody>
                  <a:tcPr marL="79164" marR="79164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Round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0" dirty="0">
                          <a:effectLst/>
                          <a:latin typeface="+mn-lt"/>
                          <a:ea typeface="Times New Roman"/>
                        </a:rPr>
                        <a:t>A character that we know a great deal about</a:t>
                      </a:r>
                      <a:endParaRPr lang="en-US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373" marR="59373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0" dirty="0">
                          <a:effectLst/>
                          <a:latin typeface="+mn-lt"/>
                          <a:ea typeface="Times New Roman"/>
                        </a:rPr>
                        <a:t>A character that we know relatively little about (one or two traits)</a:t>
                      </a:r>
                      <a:endParaRPr lang="en-US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373" marR="59373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0" dirty="0">
                          <a:effectLst/>
                          <a:latin typeface="+mn-lt"/>
                          <a:ea typeface="Times New Roman"/>
                        </a:rPr>
                        <a:t>A character that does not change from the beginning of the story to the end</a:t>
                      </a:r>
                      <a:endParaRPr lang="en-US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373" marR="59373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Dynamic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0" dirty="0">
                          <a:effectLst/>
                          <a:latin typeface="+mn-lt"/>
                          <a:ea typeface="Times New Roman"/>
                        </a:rPr>
                        <a:t>A character that undergoes a change in their personality, attitude or thinking by the end of the story</a:t>
                      </a:r>
                      <a:endParaRPr lang="en-US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373" marR="59373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character that is stereotyped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-The “dumb blond”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-The “jock”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79164" marR="79164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Protagonist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main character in the story, usually the good guy, but does not have to be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79164" marR="79164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Antagonist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person or thing that is opposing the protagonist, usually the bad guy, but not always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79164" marR="791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57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Conflict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441039"/>
          </a:xfrm>
        </p:spPr>
        <p:txBody>
          <a:bodyPr>
            <a:normAutofit/>
          </a:bodyPr>
          <a:lstStyle/>
          <a:p>
            <a:r>
              <a:rPr lang="en-CA" sz="2400" b="1" dirty="0"/>
              <a:t>What is meant by the term conflict?</a:t>
            </a:r>
            <a:endParaRPr lang="en-US" sz="2400" dirty="0"/>
          </a:p>
          <a:p>
            <a:pPr lvl="1"/>
            <a:r>
              <a:rPr lang="en-CA" sz="2000" dirty="0"/>
              <a:t>A struggle between 2 </a:t>
            </a:r>
            <a:r>
              <a:rPr lang="en-CA" sz="2000" dirty="0" smtClean="0"/>
              <a:t>forces</a:t>
            </a:r>
          </a:p>
          <a:p>
            <a:r>
              <a:rPr lang="en-CA" sz="2400" b="1" dirty="0"/>
              <a:t>Person vs. </a:t>
            </a:r>
            <a:r>
              <a:rPr lang="en-CA" sz="2400" b="1" dirty="0" smtClean="0"/>
              <a:t>Man</a:t>
            </a:r>
            <a:endParaRPr lang="en-US" sz="2400" dirty="0" smtClean="0"/>
          </a:p>
          <a:p>
            <a:pPr lvl="1"/>
            <a:r>
              <a:rPr lang="en-CA" sz="2000" dirty="0" smtClean="0"/>
              <a:t>One </a:t>
            </a:r>
            <a:r>
              <a:rPr lang="en-CA" sz="2000" dirty="0"/>
              <a:t>person vs. </a:t>
            </a:r>
            <a:r>
              <a:rPr lang="en-CA" sz="2000" dirty="0" smtClean="0"/>
              <a:t>another</a:t>
            </a:r>
            <a:endParaRPr lang="en-US" sz="4800" dirty="0" smtClean="0"/>
          </a:p>
          <a:p>
            <a:pPr lvl="1"/>
            <a:r>
              <a:rPr lang="en-CA" sz="2000" dirty="0" smtClean="0"/>
              <a:t>E.g</a:t>
            </a:r>
            <a:r>
              <a:rPr lang="en-CA" sz="2000" dirty="0"/>
              <a:t>.: Jack and his arch enemy are in a battle to the </a:t>
            </a:r>
            <a:r>
              <a:rPr lang="en-CA" sz="2000" dirty="0" smtClean="0"/>
              <a:t>death</a:t>
            </a:r>
            <a:endParaRPr lang="en-US" sz="5400" dirty="0" smtClean="0"/>
          </a:p>
          <a:p>
            <a:pPr lvl="1"/>
            <a:r>
              <a:rPr lang="en-CA" sz="2000" dirty="0" smtClean="0"/>
              <a:t>(This </a:t>
            </a:r>
            <a:r>
              <a:rPr lang="en-CA" sz="2000" dirty="0"/>
              <a:t>conflict does not have to be a physical fight; it can more subtle as well – they are both trying to date the same girl)</a:t>
            </a:r>
            <a:endParaRPr lang="en-US" sz="5400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2290" name="Picture 2" descr="C:\Users\id22345\AppData\Local\Microsoft\Windows\Temporary Internet Files\Content.IE5\ATORXK1Q\MP90044907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81000"/>
            <a:ext cx="1218426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id22345\AppData\Local\Microsoft\Windows\Temporary Internet Files\Content.IE5\X84SKNUQ\MM900356747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09587"/>
            <a:ext cx="1381125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91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sz="2800" b="1" dirty="0"/>
              <a:t>Person vs. Her/Himself</a:t>
            </a:r>
            <a:endParaRPr lang="en-US" sz="2800" dirty="0"/>
          </a:p>
          <a:p>
            <a:pPr lvl="1"/>
            <a:r>
              <a:rPr lang="en-CA" sz="2400" dirty="0"/>
              <a:t>A character undergoing a personal struggle</a:t>
            </a:r>
            <a:endParaRPr lang="en-US" sz="2400" dirty="0"/>
          </a:p>
          <a:p>
            <a:pPr lvl="1"/>
            <a:r>
              <a:rPr lang="en-CA" sz="2400" dirty="0"/>
              <a:t>E.g.: Sheila is obsessed with her self image and struggles to lose weight </a:t>
            </a:r>
            <a:endParaRPr lang="en-CA" sz="2400" dirty="0" smtClean="0"/>
          </a:p>
          <a:p>
            <a:r>
              <a:rPr lang="en-CA" sz="2800" b="1" dirty="0"/>
              <a:t>Person vs. Nature</a:t>
            </a:r>
            <a:endParaRPr lang="en-US" sz="2800" dirty="0"/>
          </a:p>
          <a:p>
            <a:pPr lvl="1"/>
            <a:r>
              <a:rPr lang="en-CA" sz="2400" dirty="0"/>
              <a:t>A character in a struggle against a natural element</a:t>
            </a:r>
            <a:endParaRPr lang="en-US" sz="2400" dirty="0"/>
          </a:p>
          <a:p>
            <a:pPr lvl="1"/>
            <a:r>
              <a:rPr lang="en-CA" sz="2400" dirty="0"/>
              <a:t>E.g.: Bob struggles to survive the hurricane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3314" name="Picture 2" descr="C:\Users\id22345\AppData\Local\Microsoft\Windows\Temporary Internet Files\Content.IE5\212C512S\MP9102188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1000"/>
            <a:ext cx="1602483" cy="106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id22345\AppData\Local\Microsoft\Windows\Temporary Internet Files\Content.IE5\1U7NYATE\MP9004372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017451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C:\Users\id22345\AppData\Local\Microsoft\Windows\Temporary Internet Files\Content.IE5\X84SKNUQ\MC90036387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3400"/>
            <a:ext cx="2003450" cy="1479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C:\Users\id22345\AppData\Local\Microsoft\Windows\Temporary Internet Files\Content.IE5\212C512S\MC9002002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208422"/>
            <a:ext cx="1820570" cy="147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24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b="1" dirty="0"/>
              <a:t>Person vs. Supernatural</a:t>
            </a:r>
            <a:endParaRPr lang="en-US" sz="3200" dirty="0"/>
          </a:p>
          <a:p>
            <a:pPr lvl="1"/>
            <a:r>
              <a:rPr lang="en-CA" sz="2800" dirty="0"/>
              <a:t>A character in a struggle against something non –human (animals, aliens, other creatures)</a:t>
            </a:r>
            <a:endParaRPr lang="en-US" sz="2800" dirty="0"/>
          </a:p>
          <a:p>
            <a:pPr lvl="1"/>
            <a:r>
              <a:rPr lang="en-CA" sz="2800" dirty="0"/>
              <a:t>E.g.: Freda is being hunted by a sasquatch</a:t>
            </a:r>
            <a:endParaRPr lang="en-US" sz="2800" dirty="0"/>
          </a:p>
          <a:p>
            <a:endParaRPr lang="en-US" dirty="0"/>
          </a:p>
        </p:txBody>
      </p:sp>
      <p:pic>
        <p:nvPicPr>
          <p:cNvPr id="14338" name="Picture 2" descr="C:\Users\id22345\AppData\Local\Microsoft\Windows\Temporary Internet Files\Content.IE5\1U7NYATE\MC9003230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8600"/>
            <a:ext cx="1267924" cy="177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C:\Users\id22345\AppData\Local\Microsoft\Windows\Temporary Internet Files\Content.IE5\ATORXK1Q\MC9002309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1876331" cy="205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41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Irony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745839"/>
          </a:xfrm>
        </p:spPr>
        <p:txBody>
          <a:bodyPr>
            <a:normAutofit/>
          </a:bodyPr>
          <a:lstStyle/>
          <a:p>
            <a:r>
              <a:rPr lang="en-CA" sz="2400" b="1" dirty="0"/>
              <a:t>What is irony?</a:t>
            </a:r>
            <a:endParaRPr lang="en-US" sz="2400" dirty="0"/>
          </a:p>
          <a:p>
            <a:pPr lvl="1"/>
            <a:r>
              <a:rPr lang="en-US" sz="2000" dirty="0"/>
              <a:t>Irony involves a contradiction between appearance and reality.  Irony results when there is a difference in point of view between a character and the narrator or reader</a:t>
            </a:r>
          </a:p>
          <a:p>
            <a:r>
              <a:rPr lang="en-CA" sz="2400" b="1" dirty="0"/>
              <a:t>Verbal Irony</a:t>
            </a:r>
            <a:endParaRPr lang="en-US" sz="2400" dirty="0"/>
          </a:p>
          <a:p>
            <a:pPr lvl="1"/>
            <a:r>
              <a:rPr lang="en-US" sz="2000" dirty="0"/>
              <a:t>When a character/author says one thing, but suggests or intends the opposite</a:t>
            </a:r>
          </a:p>
          <a:p>
            <a:r>
              <a:rPr lang="en-CA" sz="2400" b="1" dirty="0"/>
              <a:t>Situational Irony</a:t>
            </a:r>
            <a:endParaRPr lang="en-US" sz="2400" dirty="0"/>
          </a:p>
          <a:p>
            <a:pPr lvl="1"/>
            <a:r>
              <a:rPr lang="en-US" sz="2000" dirty="0"/>
              <a:t>The difference between what is expected and what actually happens</a:t>
            </a:r>
          </a:p>
          <a:p>
            <a:endParaRPr lang="en-US" dirty="0"/>
          </a:p>
        </p:txBody>
      </p:sp>
      <p:pic>
        <p:nvPicPr>
          <p:cNvPr id="15362" name="Picture 2" descr="http://t3.gstatic.com/images?q=tbn:ANd9GcQaD7lxkcyZIujJ9zA3vC93hd0dDwpb6px6wuv2oD3NiVuzfT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2400"/>
            <a:ext cx="2124075" cy="215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24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2657"/>
            <a:ext cx="7125113" cy="924475"/>
          </a:xfrm>
        </p:spPr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More Irony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676399"/>
            <a:ext cx="7125112" cy="4953001"/>
          </a:xfrm>
        </p:spPr>
        <p:txBody>
          <a:bodyPr>
            <a:normAutofit fontScale="92500" lnSpcReduction="10000"/>
          </a:bodyPr>
          <a:lstStyle/>
          <a:p>
            <a:r>
              <a:rPr lang="en-CA" b="1" dirty="0"/>
              <a:t>Dramatic Irony</a:t>
            </a:r>
            <a:endParaRPr lang="en-US" dirty="0"/>
          </a:p>
          <a:p>
            <a:pPr lvl="1"/>
            <a:r>
              <a:rPr lang="en-US" dirty="0"/>
              <a:t>The reader knows something that a character does not </a:t>
            </a:r>
            <a:r>
              <a:rPr lang="en-US" dirty="0" smtClean="0"/>
              <a:t>know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CA" u="sng" dirty="0"/>
              <a:t>Examples of </a:t>
            </a:r>
            <a:r>
              <a:rPr lang="en-CA" u="sng" dirty="0" smtClean="0"/>
              <a:t>Irony</a:t>
            </a:r>
            <a:endParaRPr lang="en-US" dirty="0"/>
          </a:p>
          <a:p>
            <a:r>
              <a:rPr lang="en-CA" b="1" dirty="0"/>
              <a:t>Dramatic – </a:t>
            </a:r>
            <a:r>
              <a:rPr lang="en-CA" dirty="0"/>
              <a:t>a brother and sister are always fighting and the brother cleans the toilet with her toothbrush, which the reader knows, but the sister doesn’t</a:t>
            </a:r>
            <a:endParaRPr lang="en-US" dirty="0"/>
          </a:p>
          <a:p>
            <a:r>
              <a:rPr lang="en-CA" b="1" dirty="0"/>
              <a:t>Situational – </a:t>
            </a:r>
            <a:r>
              <a:rPr lang="en-CA" dirty="0"/>
              <a:t>a soldier returns home from years of war uninjured and is killed in a car accident </a:t>
            </a:r>
            <a:endParaRPr lang="en-US" dirty="0"/>
          </a:p>
          <a:p>
            <a:r>
              <a:rPr lang="en-CA" b="1" dirty="0"/>
              <a:t>Verbal – </a:t>
            </a:r>
            <a:r>
              <a:rPr lang="en-CA" dirty="0"/>
              <a:t>saying to an over weight friend, “oh, you’re not fat, there is just more to love!”</a:t>
            </a:r>
            <a:endParaRPr lang="en-US" dirty="0"/>
          </a:p>
          <a:p>
            <a:r>
              <a:rPr lang="en-CA" dirty="0"/>
              <a:t>	</a:t>
            </a:r>
            <a:r>
              <a:rPr lang="en-CA" u="sng" dirty="0"/>
              <a:t>Hyperbole</a:t>
            </a:r>
            <a:r>
              <a:rPr lang="en-CA" dirty="0"/>
              <a:t> – “You’re as big as a house!”</a:t>
            </a:r>
            <a:endParaRPr lang="en-US" dirty="0"/>
          </a:p>
          <a:p>
            <a:r>
              <a:rPr lang="en-CA" dirty="0"/>
              <a:t>	</a:t>
            </a:r>
            <a:r>
              <a:rPr lang="en-CA" u="sng" dirty="0"/>
              <a:t>Sarcasm</a:t>
            </a:r>
            <a:r>
              <a:rPr lang="en-CA" dirty="0"/>
              <a:t> – “Yeah, you’re not fat at all!”</a:t>
            </a:r>
            <a:endParaRPr lang="en-US" dirty="0"/>
          </a:p>
          <a:p>
            <a:r>
              <a:rPr lang="en-CA" u="sng" dirty="0"/>
              <a:t>Understatement</a:t>
            </a:r>
            <a:r>
              <a:rPr lang="en-CA" dirty="0"/>
              <a:t> –“You could maybe stand to lose a few pounds”</a:t>
            </a:r>
            <a:endParaRPr lang="en-US" dirty="0"/>
          </a:p>
          <a:p>
            <a:endParaRPr lang="en-US" dirty="0"/>
          </a:p>
        </p:txBody>
      </p:sp>
      <p:pic>
        <p:nvPicPr>
          <p:cNvPr id="16386" name="Picture 2" descr="http://t3.gstatic.com/images?q=tbn:ANd9GcT_aWZyC-onzSSrcVP6WD4ZYjbYy5lQx0iGhVch02rlJYLAOk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10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Plot Diagram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What are the names of the numbered elements on the plot diagram?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CA" dirty="0"/>
              <a:t>introduction / </a:t>
            </a:r>
            <a:r>
              <a:rPr lang="en-CA" dirty="0" smtClean="0"/>
              <a:t>exposition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CA" dirty="0"/>
              <a:t>initial incident / motivating </a:t>
            </a:r>
            <a:r>
              <a:rPr lang="en-CA" dirty="0" smtClean="0"/>
              <a:t>incident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CA" dirty="0"/>
              <a:t>rising </a:t>
            </a:r>
            <a:r>
              <a:rPr lang="en-CA" dirty="0" smtClean="0"/>
              <a:t>action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CA" dirty="0" smtClean="0"/>
              <a:t>climax</a:t>
            </a:r>
            <a:r>
              <a:rPr lang="en-CA" dirty="0"/>
              <a:t> 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CA" dirty="0"/>
              <a:t>falling action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 </a:t>
            </a:r>
            <a:r>
              <a:rPr lang="en-CA" dirty="0" smtClean="0"/>
              <a:t>resolution</a:t>
            </a:r>
            <a:endParaRPr lang="en-US" dirty="0"/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962400" y="5257800"/>
            <a:ext cx="152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486400" y="3505200"/>
            <a:ext cx="1371600" cy="175260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58000" y="3505200"/>
            <a:ext cx="685800" cy="8763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543800" y="4381500"/>
            <a:ext cx="609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67200" y="4800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394335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705600" y="31242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200900" y="35052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448550" y="4648200"/>
            <a:ext cx="40005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pic>
        <p:nvPicPr>
          <p:cNvPr id="2050" name="Picture 2" descr="C:\Users\id22345\AppData\Local\Microsoft\Windows\Temporary Internet Files\Content.IE5\X84SKNUQ\MC9002510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8600"/>
            <a:ext cx="1281941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55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125113" cy="924475"/>
          </a:xfrm>
        </p:spPr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Miscellaneous Terms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501650"/>
              </p:ext>
            </p:extLst>
          </p:nvPr>
        </p:nvGraphicFramePr>
        <p:xfrm>
          <a:off x="304800" y="838200"/>
          <a:ext cx="84582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6858000"/>
              </a:tblGrid>
              <a:tr h="397702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9164" marR="79164"/>
                </a:tc>
              </a:tr>
              <a:tr h="12748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Flashback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Flashing back, within the story, to something that happened </a:t>
                      </a:r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before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story took place. 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E.g.: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 story about a homeless man, he thinks back to how he lost his job and ended up homeless </a:t>
                      </a:r>
                      <a:endParaRPr lang="en-US" dirty="0"/>
                    </a:p>
                  </a:txBody>
                  <a:tcPr marL="79164" marR="79164"/>
                </a:tc>
              </a:tr>
              <a:tr h="12748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Foreshadow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Hints of what is to come later in the story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E.g.: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character saying, “The weather is bad Billy, I have a feeling we shouldn’t go for the boat ride tomorrow,” and Billy dyeing at sea in the storm is foreshadowing</a:t>
                      </a:r>
                      <a:endParaRPr lang="en-US" dirty="0"/>
                    </a:p>
                  </a:txBody>
                  <a:tcPr marL="79164" marR="79164"/>
                </a:tc>
              </a:tr>
              <a:tr h="1863208"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Theme</a:t>
                      </a:r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meaning or purpose of a story, usually implied and not stated directly, usually makes a comment about human nature. 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E.g.: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In “Thank you Ma’am” the theme is that if given the chance, we will see that there are people willing to help others, no matter what</a:t>
                      </a:r>
                      <a:endParaRPr lang="en-US" dirty="0"/>
                    </a:p>
                  </a:txBody>
                  <a:tcPr marL="79164" marR="79164"/>
                </a:tc>
              </a:tr>
              <a:tr h="980636"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Mood</a:t>
                      </a:r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overall feeling created by the author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E.g.: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“The Tell Tale Heart” the mood is tense and uncertain</a:t>
                      </a:r>
                      <a:endParaRPr lang="en-US" dirty="0"/>
                    </a:p>
                  </a:txBody>
                  <a:tcPr marL="79164" marR="791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12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125113" cy="924475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More Miscellaneous Terms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44303"/>
              </p:ext>
            </p:extLst>
          </p:nvPr>
        </p:nvGraphicFramePr>
        <p:xfrm>
          <a:off x="304800" y="990600"/>
          <a:ext cx="8610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739"/>
                <a:gridCol w="6776861"/>
              </a:tblGrid>
              <a:tr h="402448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9164" marR="79164"/>
                </a:tc>
              </a:tr>
              <a:tr h="694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Atmosphere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Goes hand in hand with setting, the feeling created by the setting</a:t>
                      </a:r>
                      <a:endParaRPr lang="en-US" dirty="0"/>
                    </a:p>
                  </a:txBody>
                  <a:tcPr marL="79164" marR="79164"/>
                </a:tc>
              </a:tr>
              <a:tr h="1885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 is the author’s attitude.  Much like tone of voice, it can be sympathetic, sarcastic, condescending, grateful, etc.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our purpose tone, atmosphere and mood are basically interchangeable.</a:t>
                      </a:r>
                      <a:endParaRPr lang="en-US" dirty="0"/>
                    </a:p>
                  </a:txBody>
                  <a:tcPr marL="79164" marR="79164"/>
                </a:tc>
              </a:tr>
              <a:tr h="694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Symbolism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one thing to represent another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E.g.: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white dove symbolizes peace</a:t>
                      </a:r>
                      <a:endParaRPr lang="en-US" dirty="0"/>
                    </a:p>
                  </a:txBody>
                  <a:tcPr marL="79164" marR="79164"/>
                </a:tc>
              </a:tr>
              <a:tr h="1885440"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Complication</a:t>
                      </a:r>
                      <a:endParaRPr lang="en-US" dirty="0"/>
                    </a:p>
                  </a:txBody>
                  <a:tcPr marL="79164" marR="79164"/>
                </a:tc>
                <a:tc>
                  <a:txBody>
                    <a:bodyPr/>
                    <a:lstStyle/>
                    <a:p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problem that the main character faces along his/her journey to solving the main conflicts (can be thought of as a speed bump).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E.g.: 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While trying to battle the Germans in the war (conflict) the British had a bout of small pox that killed many of their men</a:t>
                      </a:r>
                      <a:endParaRPr lang="en-US" dirty="0"/>
                    </a:p>
                  </a:txBody>
                  <a:tcPr marL="79164" marR="791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78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Denouement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669639"/>
          </a:xfrm>
        </p:spPr>
        <p:txBody>
          <a:bodyPr/>
          <a:lstStyle/>
          <a:p>
            <a:r>
              <a:rPr lang="en-CA" sz="2800" b="1" dirty="0"/>
              <a:t>What is meant by the term denouement?  </a:t>
            </a:r>
            <a:endParaRPr lang="en-CA" sz="2800" b="1" dirty="0" smtClean="0"/>
          </a:p>
          <a:p>
            <a:pPr lvl="1"/>
            <a:r>
              <a:rPr lang="en-CA" sz="2400" dirty="0"/>
              <a:t>Denouement is a final revelation in a story. </a:t>
            </a:r>
            <a:endParaRPr lang="en-CA" sz="2400" dirty="0" smtClean="0"/>
          </a:p>
          <a:p>
            <a:pPr marL="457200" lvl="1" indent="0">
              <a:buNone/>
            </a:pPr>
            <a:endParaRPr lang="en-CA" sz="2400" b="1" dirty="0" smtClean="0"/>
          </a:p>
          <a:p>
            <a:r>
              <a:rPr lang="en-CA" sz="2800" b="1" dirty="0" smtClean="0"/>
              <a:t>Does </a:t>
            </a:r>
            <a:r>
              <a:rPr lang="en-CA" sz="2800" b="1" dirty="0"/>
              <a:t>every story have a denouement</a:t>
            </a:r>
            <a:r>
              <a:rPr lang="en-CA" sz="2800" b="1" dirty="0" smtClean="0"/>
              <a:t>?</a:t>
            </a:r>
          </a:p>
          <a:p>
            <a:pPr lvl="1"/>
            <a:r>
              <a:rPr lang="en-CA" sz="2400" dirty="0"/>
              <a:t>Not all stories will have a denouement.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C:\Users\id22345\AppData\Local\Microsoft\Windows\Temporary Internet Files\Content.IE5\ATORXK1Q\MC9001041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9600"/>
            <a:ext cx="835762" cy="18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51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Elements of Plot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800" dirty="0"/>
              <a:t>Other names: introduction/beginning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CA" sz="2800" b="1" dirty="0"/>
              <a:t>Exposition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CA" sz="2800" dirty="0"/>
              <a:t>The part of the story that provides background information and sets the story up</a:t>
            </a:r>
            <a:endParaRPr lang="en-US" sz="2800" dirty="0"/>
          </a:p>
        </p:txBody>
      </p:sp>
      <p:pic>
        <p:nvPicPr>
          <p:cNvPr id="4098" name="Picture 2" descr="C:\Users\id22345\AppData\Local\Microsoft\Windows\Temporary Internet Files\Content.IE5\X84SKNUQ\MC9003914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04800"/>
            <a:ext cx="1745590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id22345\AppData\Local\Microsoft\Windows\Temporary Internet Files\Content.IE5\212C512S\MP90042521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299" y="2438400"/>
            <a:ext cx="1130721" cy="170524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id22345\AppData\Local\Microsoft\Windows\Temporary Internet Files\Content.IE5\1U7NYATE\MC90039071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865310"/>
            <a:ext cx="1934870" cy="127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60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Other name: initial incident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CA" sz="3200" b="1" dirty="0"/>
              <a:t>Motivating Incident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CA" sz="3200" dirty="0"/>
              <a:t>The event that happens that sets the story in motion</a:t>
            </a:r>
            <a:endParaRPr lang="en-US" sz="3200" dirty="0"/>
          </a:p>
        </p:txBody>
      </p:sp>
      <p:pic>
        <p:nvPicPr>
          <p:cNvPr id="5122" name="Picture 2" descr="C:\Users\id22345\AppData\Local\Microsoft\Windows\Temporary Internet Files\Content.IE5\ATORXK1Q\MC9002997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1786738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7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b="1" dirty="0"/>
              <a:t>Rising Action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CA" sz="3200" dirty="0"/>
              <a:t>All the events of the story that take place between the motivating incident and the climax (this is the longest part of the story)</a:t>
            </a:r>
            <a:endParaRPr lang="en-US" sz="3200" dirty="0"/>
          </a:p>
        </p:txBody>
      </p:sp>
      <p:pic>
        <p:nvPicPr>
          <p:cNvPr id="6147" name="Picture 3" descr="C:\Users\id22345\AppData\Local\Microsoft\Windows\Temporary Internet Files\Content.IE5\212C512S\MC9000906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248" y="609600"/>
            <a:ext cx="2344848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00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b="1" dirty="0"/>
              <a:t>Climax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CA" sz="3200" dirty="0"/>
              <a:t>The part where the major problem/conflict is solved, usually the highest point of action</a:t>
            </a:r>
            <a:endParaRPr lang="en-US" sz="3200" dirty="0"/>
          </a:p>
        </p:txBody>
      </p:sp>
      <p:pic>
        <p:nvPicPr>
          <p:cNvPr id="7170" name="Picture 2" descr="C:\Users\id22345\AppData\Local\Microsoft\Windows\Temporary Internet Files\Content.IE5\1U7NYATE\MC9004357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762000"/>
            <a:ext cx="2832100" cy="211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2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762001"/>
            <a:ext cx="7125112" cy="509679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CA" sz="3600" b="1" dirty="0"/>
              <a:t>Falling Action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CA" sz="3600" dirty="0"/>
              <a:t>All the events of the story that occur after the climax, and before the resolution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031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762001"/>
            <a:ext cx="7125112" cy="5096798"/>
          </a:xfrm>
        </p:spPr>
        <p:txBody>
          <a:bodyPr>
            <a:normAutofit/>
          </a:bodyPr>
          <a:lstStyle/>
          <a:p>
            <a:r>
              <a:rPr lang="en-CA" sz="3200" dirty="0"/>
              <a:t>Other name: outcome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CA" sz="3200" b="1" dirty="0"/>
              <a:t>Resolution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CA" sz="3200" dirty="0"/>
              <a:t>The tying up of all the loose ends of the story that were not settled in the falling action</a:t>
            </a:r>
            <a:endParaRPr lang="en-US" sz="3200" dirty="0"/>
          </a:p>
        </p:txBody>
      </p:sp>
      <p:pic>
        <p:nvPicPr>
          <p:cNvPr id="8194" name="Picture 2" descr="C:\Users\id22345\AppData\Local\Microsoft\Windows\Temporary Internet Files\Content.IE5\ATORXK1Q\MP90044223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057400"/>
            <a:ext cx="1081178" cy="142307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94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</Template>
  <TotalTime>191</TotalTime>
  <Words>1383</Words>
  <Application>Microsoft Office PowerPoint</Application>
  <PresentationFormat>On-screen Show (4:3)</PresentationFormat>
  <Paragraphs>190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Spring</vt:lpstr>
      <vt:lpstr>Elements of the Short Story</vt:lpstr>
      <vt:lpstr>Plot Diagram</vt:lpstr>
      <vt:lpstr>Denouement</vt:lpstr>
      <vt:lpstr>Elements of Plot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Setting</vt:lpstr>
      <vt:lpstr>Points of View</vt:lpstr>
      <vt:lpstr>PowerPoint Presentation</vt:lpstr>
      <vt:lpstr>Character</vt:lpstr>
      <vt:lpstr>Character Chart</vt:lpstr>
      <vt:lpstr>Conflict</vt:lpstr>
      <vt:lpstr>Conflicts</vt:lpstr>
      <vt:lpstr>Conflicts</vt:lpstr>
      <vt:lpstr>Irony</vt:lpstr>
      <vt:lpstr>More Irony</vt:lpstr>
      <vt:lpstr>Miscellaneous Terms</vt:lpstr>
      <vt:lpstr>More Miscellaneous Terms</vt:lpstr>
    </vt:vector>
  </TitlesOfParts>
  <Company>Edmonton Catholic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the Short Story</dc:title>
  <dc:creator>Borys, Melanie</dc:creator>
  <cp:lastModifiedBy>Borys, Melanie</cp:lastModifiedBy>
  <cp:revision>19</cp:revision>
  <dcterms:created xsi:type="dcterms:W3CDTF">2012-09-05T14:02:09Z</dcterms:created>
  <dcterms:modified xsi:type="dcterms:W3CDTF">2013-09-14T20:09:41Z</dcterms:modified>
</cp:coreProperties>
</file>