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 id="261" r:id="rId6"/>
    <p:sldId id="262" r:id="rId7"/>
    <p:sldId id="263" r:id="rId8"/>
    <p:sldId id="264" r:id="rId9"/>
    <p:sldId id="265" r:id="rId10"/>
    <p:sldId id="258" r:id="rId11"/>
    <p:sldId id="266" r:id="rId12"/>
    <p:sldId id="279" r:id="rId13"/>
    <p:sldId id="267" r:id="rId14"/>
    <p:sldId id="275" r:id="rId15"/>
    <p:sldId id="269" r:id="rId16"/>
    <p:sldId id="276" r:id="rId17"/>
    <p:sldId id="270" r:id="rId18"/>
    <p:sldId id="277" r:id="rId19"/>
    <p:sldId id="271" r:id="rId20"/>
    <p:sldId id="278" r:id="rId21"/>
    <p:sldId id="272" r:id="rId22"/>
    <p:sldId id="273" r:id="rId23"/>
    <p:sldId id="274"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10/21/2014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10/21/2014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kern="1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Narrow"/>
              </a:rPr>
              <a:t>Elements of the Short Story</a:t>
            </a:r>
            <a:endParaRPr lang="en-CA" dirty="0"/>
          </a:p>
        </p:txBody>
      </p:sp>
    </p:spTree>
    <p:extLst>
      <p:ext uri="{BB962C8B-B14F-4D97-AF65-F5344CB8AC3E}">
        <p14:creationId xmlns:p14="http://schemas.microsoft.com/office/powerpoint/2010/main" val="493235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Denouement</a:t>
            </a:r>
          </a:p>
        </p:txBody>
      </p:sp>
      <p:sp>
        <p:nvSpPr>
          <p:cNvPr id="3" name="Content Placeholder 2"/>
          <p:cNvSpPr>
            <a:spLocks noGrp="1"/>
          </p:cNvSpPr>
          <p:nvPr>
            <p:ph idx="1"/>
          </p:nvPr>
        </p:nvSpPr>
        <p:spPr/>
        <p:txBody>
          <a:bodyPr>
            <a:normAutofit fontScale="92500" lnSpcReduction="20000"/>
          </a:bodyPr>
          <a:lstStyle/>
          <a:p>
            <a:r>
              <a:rPr lang="en-CA" sz="2800" b="1" dirty="0"/>
              <a:t>What is meant by the term denouement?  </a:t>
            </a:r>
          </a:p>
          <a:p>
            <a:pPr lvl="1"/>
            <a:r>
              <a:rPr lang="en-CA" sz="2400" dirty="0"/>
              <a:t>Denouement is a final revelation in a story. </a:t>
            </a:r>
            <a:endParaRPr lang="en-CA" sz="2400" dirty="0" smtClean="0"/>
          </a:p>
          <a:p>
            <a:pPr lvl="1"/>
            <a:r>
              <a:rPr lang="en-CA" sz="2400" dirty="0" smtClean="0"/>
              <a:t>It is the explanation of the ending.</a:t>
            </a:r>
          </a:p>
          <a:p>
            <a:pPr lvl="1"/>
            <a:r>
              <a:rPr lang="en-CA" sz="2400" dirty="0" smtClean="0"/>
              <a:t>The author may explain the climax or what has happened to the main characters following the climax.</a:t>
            </a:r>
            <a:endParaRPr lang="en-CA" sz="2400" b="1" dirty="0"/>
          </a:p>
          <a:p>
            <a:r>
              <a:rPr lang="en-CA" sz="2800" b="1" dirty="0"/>
              <a:t>Does every story have a denouement?</a:t>
            </a:r>
          </a:p>
          <a:p>
            <a:pPr lvl="1"/>
            <a:r>
              <a:rPr lang="en-CA" sz="2400" dirty="0"/>
              <a:t>Not all stories will have a denouement</a:t>
            </a:r>
            <a:r>
              <a:rPr lang="en-CA" sz="2400" dirty="0" smtClean="0"/>
              <a:t>.</a:t>
            </a:r>
          </a:p>
          <a:p>
            <a:pPr lvl="1"/>
            <a:r>
              <a:rPr lang="en-CA" sz="2400" dirty="0" smtClean="0"/>
              <a:t>It is an optional element of the plot – it may or may not be used.</a:t>
            </a:r>
          </a:p>
          <a:p>
            <a:pPr lvl="1"/>
            <a:endParaRPr lang="en-US" sz="2400" dirty="0"/>
          </a:p>
          <a:p>
            <a:endParaRPr lang="en-CA" dirty="0"/>
          </a:p>
        </p:txBody>
      </p:sp>
    </p:spTree>
    <p:extLst>
      <p:ext uri="{BB962C8B-B14F-4D97-AF65-F5344CB8AC3E}">
        <p14:creationId xmlns:p14="http://schemas.microsoft.com/office/powerpoint/2010/main" val="1667844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Setting</a:t>
            </a:r>
          </a:p>
        </p:txBody>
      </p:sp>
      <p:sp>
        <p:nvSpPr>
          <p:cNvPr id="3" name="Content Placeholder 2"/>
          <p:cNvSpPr>
            <a:spLocks noGrp="1"/>
          </p:cNvSpPr>
          <p:nvPr>
            <p:ph idx="1"/>
          </p:nvPr>
        </p:nvSpPr>
        <p:spPr>
          <a:xfrm>
            <a:off x="1295402" y="2578448"/>
            <a:ext cx="9601196" cy="3318936"/>
          </a:xfrm>
        </p:spPr>
        <p:txBody>
          <a:bodyPr>
            <a:normAutofit fontScale="70000" lnSpcReduction="20000"/>
          </a:bodyPr>
          <a:lstStyle/>
          <a:p>
            <a:pPr marL="0" indent="0">
              <a:buNone/>
            </a:pPr>
            <a:r>
              <a:rPr lang="en-CA" b="1" dirty="0" smtClean="0"/>
              <a:t>What </a:t>
            </a:r>
            <a:r>
              <a:rPr lang="en-CA" b="1" dirty="0"/>
              <a:t>is the setting of the story?  </a:t>
            </a:r>
          </a:p>
          <a:p>
            <a:r>
              <a:rPr lang="en-CA" dirty="0"/>
              <a:t>Setting is where and when a story takes </a:t>
            </a:r>
            <a:r>
              <a:rPr lang="en-CA" dirty="0" smtClean="0"/>
              <a:t>place and under what set of circumstances. </a:t>
            </a:r>
            <a:endParaRPr lang="en-US" dirty="0"/>
          </a:p>
          <a:p>
            <a:pPr marL="0" indent="0">
              <a:buNone/>
            </a:pPr>
            <a:endParaRPr lang="en-CA" dirty="0"/>
          </a:p>
          <a:p>
            <a:pPr marL="0" indent="0">
              <a:buNone/>
            </a:pPr>
            <a:r>
              <a:rPr lang="en-CA" b="1" dirty="0"/>
              <a:t>What kind of information can be provided within the setting of a story?  </a:t>
            </a:r>
          </a:p>
          <a:p>
            <a:r>
              <a:rPr lang="en-CA" dirty="0"/>
              <a:t>Information provided in the setting: general location (e.g.: Edmonton), time, year, specific locations (</a:t>
            </a:r>
            <a:r>
              <a:rPr lang="en-CA" dirty="0" smtClean="0"/>
              <a:t>ex: </a:t>
            </a:r>
            <a:r>
              <a:rPr lang="en-CA" dirty="0"/>
              <a:t>St. Mark school</a:t>
            </a:r>
            <a:r>
              <a:rPr lang="en-CA" dirty="0" smtClean="0"/>
              <a:t>)</a:t>
            </a:r>
            <a:endParaRPr lang="en-US" dirty="0"/>
          </a:p>
          <a:p>
            <a:r>
              <a:rPr lang="en-CA" dirty="0"/>
              <a:t>Setting will </a:t>
            </a:r>
            <a:r>
              <a:rPr lang="en-CA" dirty="0" smtClean="0"/>
              <a:t>give </a:t>
            </a:r>
            <a:r>
              <a:rPr lang="en-CA" dirty="0"/>
              <a:t>context to the </a:t>
            </a:r>
            <a:r>
              <a:rPr lang="en-CA" dirty="0" smtClean="0"/>
              <a:t>story.</a:t>
            </a:r>
            <a:endParaRPr lang="en-CA" dirty="0"/>
          </a:p>
          <a:p>
            <a:pPr marL="0" indent="0">
              <a:buNone/>
            </a:pPr>
            <a:r>
              <a:rPr lang="en-CA" b="1" dirty="0"/>
              <a:t>Why is a good understanding of the setting important to understanding a story</a:t>
            </a:r>
            <a:r>
              <a:rPr lang="en-CA" b="1" dirty="0" smtClean="0"/>
              <a:t>?</a:t>
            </a:r>
          </a:p>
          <a:p>
            <a:r>
              <a:rPr lang="en-CA" dirty="0" smtClean="0"/>
              <a:t>A </a:t>
            </a:r>
            <a:r>
              <a:rPr lang="en-CA" dirty="0"/>
              <a:t>good understanding of setting is important because it can explain why a character is faced with a certain problem or why they may handle situations in a certain </a:t>
            </a:r>
            <a:r>
              <a:rPr lang="en-CA" dirty="0" smtClean="0"/>
              <a:t>way.</a:t>
            </a:r>
            <a:endParaRPr lang="en-US" dirty="0"/>
          </a:p>
          <a:p>
            <a:pPr marL="0" indent="0">
              <a:buNone/>
            </a:pPr>
            <a:endParaRPr lang="en-CA" dirty="0"/>
          </a:p>
        </p:txBody>
      </p:sp>
    </p:spTree>
    <p:extLst>
      <p:ext uri="{BB962C8B-B14F-4D97-AF65-F5344CB8AC3E}">
        <p14:creationId xmlns:p14="http://schemas.microsoft.com/office/powerpoint/2010/main" val="3991225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Verisimilitude</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Sometimes the author uses real names, dates, places, and details to make the story appear true or based on truth. </a:t>
            </a:r>
          </a:p>
          <a:p>
            <a:pPr marL="0" indent="0">
              <a:buNone/>
            </a:pPr>
            <a:r>
              <a:rPr lang="en-CA" dirty="0" smtClean="0"/>
              <a:t>Ex.  The film “Defiance” describes the measures taken by the </a:t>
            </a:r>
            <a:r>
              <a:rPr lang="en-CA" dirty="0" err="1" smtClean="0"/>
              <a:t>Bielski</a:t>
            </a:r>
            <a:r>
              <a:rPr lang="en-CA" dirty="0" smtClean="0"/>
              <a:t> family to protect Jews during WWII Nazi occupation of Belarus.  The film’s setting opens in August 1941, specifically in the Belarussian forest.</a:t>
            </a:r>
          </a:p>
          <a:p>
            <a:pPr marL="0" indent="0">
              <a:buNone/>
            </a:pPr>
            <a:r>
              <a:rPr lang="en-CA" b="1" dirty="0" smtClean="0"/>
              <a:t>Where: </a:t>
            </a:r>
            <a:r>
              <a:rPr lang="en-CA" dirty="0" smtClean="0"/>
              <a:t>Belarussian Forest, Belarus</a:t>
            </a:r>
          </a:p>
          <a:p>
            <a:pPr marL="0" indent="0">
              <a:buNone/>
            </a:pPr>
            <a:r>
              <a:rPr lang="en-CA" b="1" dirty="0" smtClean="0"/>
              <a:t>When: </a:t>
            </a:r>
            <a:r>
              <a:rPr lang="en-CA" dirty="0" smtClean="0"/>
              <a:t>August 1941</a:t>
            </a:r>
          </a:p>
          <a:p>
            <a:pPr marL="0" indent="0">
              <a:buNone/>
            </a:pPr>
            <a:r>
              <a:rPr lang="en-CA" b="1" dirty="0" smtClean="0"/>
              <a:t>Circumstance: </a:t>
            </a:r>
            <a:r>
              <a:rPr lang="en-CA" dirty="0" smtClean="0"/>
              <a:t>Nazi Germany has occupied the area and is searching for Jewish people.   </a:t>
            </a:r>
            <a:endParaRPr lang="en-CA" dirty="0"/>
          </a:p>
        </p:txBody>
      </p:sp>
    </p:spTree>
    <p:extLst>
      <p:ext uri="{BB962C8B-B14F-4D97-AF65-F5344CB8AC3E}">
        <p14:creationId xmlns:p14="http://schemas.microsoft.com/office/powerpoint/2010/main" val="2586674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Points of View</a:t>
            </a:r>
          </a:p>
        </p:txBody>
      </p:sp>
      <p:sp>
        <p:nvSpPr>
          <p:cNvPr id="3" name="Content Placeholder 2"/>
          <p:cNvSpPr>
            <a:spLocks noGrp="1"/>
          </p:cNvSpPr>
          <p:nvPr>
            <p:ph idx="1"/>
          </p:nvPr>
        </p:nvSpPr>
        <p:spPr/>
        <p:txBody>
          <a:bodyPr>
            <a:normAutofit fontScale="77500" lnSpcReduction="20000"/>
          </a:bodyPr>
          <a:lstStyle/>
          <a:p>
            <a:r>
              <a:rPr lang="en-CA" dirty="0"/>
              <a:t>What is meant by the term “point of view”?</a:t>
            </a:r>
            <a:endParaRPr lang="en-US" dirty="0"/>
          </a:p>
          <a:p>
            <a:pPr marL="0" indent="0">
              <a:buNone/>
            </a:pPr>
            <a:r>
              <a:rPr lang="en-CA" b="1" dirty="0"/>
              <a:t>Point of view is the perspective from which the story is </a:t>
            </a:r>
            <a:r>
              <a:rPr lang="en-CA" b="1" dirty="0" smtClean="0"/>
              <a:t>told.</a:t>
            </a:r>
            <a:endParaRPr lang="en-CA" b="1" dirty="0"/>
          </a:p>
          <a:p>
            <a:r>
              <a:rPr lang="en-CA" dirty="0"/>
              <a:t>There are  </a:t>
            </a:r>
            <a:r>
              <a:rPr lang="en-CA" sz="5400" dirty="0" smtClean="0"/>
              <a:t>3</a:t>
            </a:r>
            <a:r>
              <a:rPr lang="en-CA" dirty="0" smtClean="0"/>
              <a:t> basic </a:t>
            </a:r>
            <a:r>
              <a:rPr lang="en-CA" dirty="0"/>
              <a:t>types of point of view.  They are</a:t>
            </a:r>
            <a:r>
              <a:rPr lang="en-CA" dirty="0" smtClean="0"/>
              <a:t>:</a:t>
            </a:r>
          </a:p>
          <a:p>
            <a:r>
              <a:rPr lang="en-CA" sz="4400" dirty="0" smtClean="0"/>
              <a:t>First Person </a:t>
            </a:r>
          </a:p>
          <a:p>
            <a:r>
              <a:rPr lang="en-CA" sz="4400" dirty="0" smtClean="0"/>
              <a:t>Second Person</a:t>
            </a:r>
          </a:p>
          <a:p>
            <a:r>
              <a:rPr lang="en-CA" sz="4400" dirty="0" smtClean="0"/>
              <a:t>Third Person</a:t>
            </a:r>
          </a:p>
          <a:p>
            <a:pPr marL="0" indent="0">
              <a:buNone/>
            </a:pPr>
            <a:endParaRPr lang="en-CA" dirty="0"/>
          </a:p>
        </p:txBody>
      </p:sp>
    </p:spTree>
    <p:extLst>
      <p:ext uri="{BB962C8B-B14F-4D97-AF65-F5344CB8AC3E}">
        <p14:creationId xmlns:p14="http://schemas.microsoft.com/office/powerpoint/2010/main" val="3084779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61841235"/>
              </p:ext>
            </p:extLst>
          </p:nvPr>
        </p:nvGraphicFramePr>
        <p:xfrm>
          <a:off x="1295398" y="678068"/>
          <a:ext cx="9645128" cy="5528151"/>
        </p:xfrm>
        <a:graphic>
          <a:graphicData uri="http://schemas.openxmlformats.org/drawingml/2006/table">
            <a:tbl>
              <a:tblPr firstRow="1" bandRow="1">
                <a:tableStyleId>{5C22544A-7EE6-4342-B048-85BDC9FD1C3A}</a:tableStyleId>
              </a:tblPr>
              <a:tblGrid>
                <a:gridCol w="2411282"/>
                <a:gridCol w="2411282"/>
                <a:gridCol w="2411282"/>
                <a:gridCol w="2411282"/>
              </a:tblGrid>
              <a:tr h="244444">
                <a:tc>
                  <a:txBody>
                    <a:bodyPr/>
                    <a:lstStyle/>
                    <a:p>
                      <a:pPr algn="ctr"/>
                      <a:r>
                        <a:rPr lang="en-CA" dirty="0" smtClean="0"/>
                        <a:t>Point of View</a:t>
                      </a:r>
                      <a:endParaRPr lang="en-CA" dirty="0"/>
                    </a:p>
                  </a:txBody>
                  <a:tcPr/>
                </a:tc>
                <a:tc>
                  <a:txBody>
                    <a:bodyPr/>
                    <a:lstStyle/>
                    <a:p>
                      <a:pPr algn="ctr"/>
                      <a:r>
                        <a:rPr lang="en-CA" dirty="0" smtClean="0"/>
                        <a:t>Definition</a:t>
                      </a:r>
                      <a:endParaRPr lang="en-CA" dirty="0"/>
                    </a:p>
                  </a:txBody>
                  <a:tcPr/>
                </a:tc>
                <a:tc>
                  <a:txBody>
                    <a:bodyPr/>
                    <a:lstStyle/>
                    <a:p>
                      <a:pPr algn="ctr"/>
                      <a:r>
                        <a:rPr lang="en-CA" dirty="0" smtClean="0"/>
                        <a:t>Advantages </a:t>
                      </a:r>
                      <a:endParaRPr lang="en-CA" dirty="0"/>
                    </a:p>
                  </a:txBody>
                  <a:tcPr/>
                </a:tc>
                <a:tc>
                  <a:txBody>
                    <a:bodyPr/>
                    <a:lstStyle/>
                    <a:p>
                      <a:pPr algn="ctr"/>
                      <a:r>
                        <a:rPr lang="en-CA" dirty="0" smtClean="0"/>
                        <a:t>Disadvantages</a:t>
                      </a:r>
                      <a:endParaRPr lang="en-CA" dirty="0"/>
                    </a:p>
                  </a:txBody>
                  <a:tcPr/>
                </a:tc>
              </a:tr>
              <a:tr h="1687671">
                <a:tc>
                  <a:txBody>
                    <a:bodyPr/>
                    <a:lstStyle/>
                    <a:p>
                      <a:r>
                        <a:rPr lang="en-CA" sz="1400" dirty="0" smtClean="0"/>
                        <a:t>First Person Observer</a:t>
                      </a:r>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kern="1200" dirty="0" smtClean="0">
                          <a:solidFill>
                            <a:schemeClr val="dk1"/>
                          </a:solidFill>
                          <a:effectLst/>
                          <a:latin typeface="+mn-lt"/>
                          <a:ea typeface="+mn-ea"/>
                          <a:cs typeface="+mn-cs"/>
                        </a:rPr>
                        <a:t>Narrator is telling the story and is not physically in the</a:t>
                      </a:r>
                      <a:r>
                        <a:rPr lang="en-CA" sz="1400" kern="1200" baseline="0" dirty="0" smtClean="0">
                          <a:solidFill>
                            <a:schemeClr val="dk1"/>
                          </a:solidFill>
                          <a:effectLst/>
                          <a:latin typeface="+mn-lt"/>
                          <a:ea typeface="+mn-ea"/>
                          <a:cs typeface="+mn-cs"/>
                        </a:rPr>
                        <a:t> action.</a:t>
                      </a:r>
                      <a:endParaRPr lang="en-CA" sz="14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400" kern="1200" dirty="0" smtClean="0">
                          <a:solidFill>
                            <a:schemeClr val="dk1"/>
                          </a:solidFill>
                          <a:effectLst/>
                          <a:latin typeface="+mn-lt"/>
                          <a:ea typeface="+mn-ea"/>
                          <a:cs typeface="+mn-cs"/>
                        </a:rPr>
                        <a:t>Ex: a news reporter</a:t>
                      </a:r>
                      <a:r>
                        <a:rPr lang="en-CA" sz="1400" kern="1200" baseline="0" dirty="0" smtClean="0">
                          <a:solidFill>
                            <a:schemeClr val="dk1"/>
                          </a:solidFill>
                          <a:effectLst/>
                          <a:latin typeface="+mn-lt"/>
                          <a:ea typeface="+mn-ea"/>
                          <a:cs typeface="+mn-cs"/>
                        </a:rPr>
                        <a:t> watching events from a distance but speaking first hand on the situation. </a:t>
                      </a:r>
                      <a:endParaRPr lang="en-US" sz="1400" kern="1200" dirty="0" smtClean="0">
                        <a:solidFill>
                          <a:schemeClr val="dk1"/>
                        </a:solidFill>
                        <a:effectLst/>
                        <a:latin typeface="+mn-lt"/>
                        <a:ea typeface="+mn-ea"/>
                        <a:cs typeface="+mn-cs"/>
                      </a:endParaRPr>
                    </a:p>
                    <a:p>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b="0" kern="1200" dirty="0" smtClean="0">
                          <a:solidFill>
                            <a:schemeClr val="dk1"/>
                          </a:solidFill>
                          <a:effectLst/>
                          <a:latin typeface="+mn-lt"/>
                          <a:ea typeface="+mn-ea"/>
                          <a:cs typeface="+mn-cs"/>
                        </a:rPr>
                        <a:t>Eyewitness account gives immediacy</a:t>
                      </a:r>
                      <a:r>
                        <a:rPr lang="en-CA" sz="1400" b="0" kern="1200" baseline="0" dirty="0" smtClean="0">
                          <a:solidFill>
                            <a:schemeClr val="dk1"/>
                          </a:solidFill>
                          <a:effectLst/>
                          <a:latin typeface="+mn-lt"/>
                          <a:ea typeface="+mn-ea"/>
                          <a:cs typeface="+mn-cs"/>
                        </a:rPr>
                        <a:t> and</a:t>
                      </a:r>
                      <a:r>
                        <a:rPr lang="en-CA" sz="1400" b="0" kern="1200" dirty="0" smtClean="0">
                          <a:solidFill>
                            <a:schemeClr val="dk1"/>
                          </a:solidFill>
                          <a:effectLst/>
                          <a:latin typeface="+mn-lt"/>
                          <a:ea typeface="+mn-ea"/>
                          <a:cs typeface="+mn-cs"/>
                        </a:rPr>
                        <a:t> realism. Author can create dramatic irony. </a:t>
                      </a:r>
                      <a:endParaRPr lang="en-US" sz="1400" b="0" dirty="0" smtClean="0"/>
                    </a:p>
                    <a:p>
                      <a:endParaRPr lang="en-CA" sz="1400" dirty="0"/>
                    </a:p>
                  </a:txBody>
                  <a:tcPr/>
                </a:tc>
                <a:tc>
                  <a:txBody>
                    <a:bodyPr/>
                    <a:lstStyle/>
                    <a:p>
                      <a:r>
                        <a:rPr lang="en-CA" sz="1400" b="0" kern="1200" dirty="0" smtClean="0">
                          <a:solidFill>
                            <a:schemeClr val="dk1"/>
                          </a:solidFill>
                          <a:effectLst/>
                          <a:latin typeface="+mn-lt"/>
                          <a:ea typeface="+mn-ea"/>
                          <a:cs typeface="+mn-cs"/>
                        </a:rPr>
                        <a:t>Bias or limited knowledge of narrator</a:t>
                      </a:r>
                      <a:r>
                        <a:rPr lang="en-CA" sz="1400" b="0" kern="1200" baseline="0" dirty="0" smtClean="0">
                          <a:solidFill>
                            <a:schemeClr val="dk1"/>
                          </a:solidFill>
                          <a:effectLst/>
                          <a:latin typeface="+mn-lt"/>
                          <a:ea typeface="+mn-ea"/>
                          <a:cs typeface="+mn-cs"/>
                        </a:rPr>
                        <a:t> can create inconsistencies. </a:t>
                      </a:r>
                      <a:endParaRPr lang="en-US" sz="1400" b="0" dirty="0"/>
                    </a:p>
                  </a:txBody>
                  <a:tcPr/>
                </a:tc>
              </a:tr>
              <a:tr h="1145205">
                <a:tc>
                  <a:txBody>
                    <a:bodyPr/>
                    <a:lstStyle/>
                    <a:p>
                      <a:r>
                        <a:rPr lang="en-CA" sz="1400" dirty="0" smtClean="0"/>
                        <a:t>First Person Participant</a:t>
                      </a:r>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kern="1200" dirty="0" smtClean="0">
                          <a:solidFill>
                            <a:schemeClr val="dk1"/>
                          </a:solidFill>
                          <a:effectLst/>
                          <a:latin typeface="+mn-lt"/>
                          <a:ea typeface="+mn-ea"/>
                          <a:cs typeface="+mn-cs"/>
                        </a:rPr>
                        <a:t>The narrator is a character in the story.  The story is told through the use of personal pronouns.</a:t>
                      </a:r>
                      <a:endParaRPr lang="en-US" sz="1400" dirty="0" smtClean="0"/>
                    </a:p>
                    <a:p>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b="0" kern="1200" dirty="0" smtClean="0">
                          <a:solidFill>
                            <a:schemeClr val="dk1"/>
                          </a:solidFill>
                          <a:effectLst/>
                          <a:latin typeface="+mn-lt"/>
                          <a:ea typeface="+mn-ea"/>
                          <a:cs typeface="+mn-cs"/>
                        </a:rPr>
                        <a:t>Eyewitness account gives immediacy</a:t>
                      </a:r>
                      <a:r>
                        <a:rPr lang="en-CA" sz="1400" b="0" kern="1200" baseline="0" dirty="0" smtClean="0">
                          <a:solidFill>
                            <a:schemeClr val="dk1"/>
                          </a:solidFill>
                          <a:effectLst/>
                          <a:latin typeface="+mn-lt"/>
                          <a:ea typeface="+mn-ea"/>
                          <a:cs typeface="+mn-cs"/>
                        </a:rPr>
                        <a:t> and</a:t>
                      </a:r>
                      <a:r>
                        <a:rPr lang="en-CA" sz="1400" b="0" kern="1200" dirty="0" smtClean="0">
                          <a:solidFill>
                            <a:schemeClr val="dk1"/>
                          </a:solidFill>
                          <a:effectLst/>
                          <a:latin typeface="+mn-lt"/>
                          <a:ea typeface="+mn-ea"/>
                          <a:cs typeface="+mn-cs"/>
                        </a:rPr>
                        <a:t> realism. Author can create dramatic irony. </a:t>
                      </a:r>
                      <a:endParaRPr lang="en-US" sz="1400" b="0" dirty="0" smtClean="0"/>
                    </a:p>
                    <a:p>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b="0" kern="1200" dirty="0" smtClean="0">
                          <a:solidFill>
                            <a:schemeClr val="dk1"/>
                          </a:solidFill>
                          <a:effectLst/>
                          <a:latin typeface="+mn-lt"/>
                          <a:ea typeface="+mn-ea"/>
                          <a:cs typeface="+mn-cs"/>
                        </a:rPr>
                        <a:t>Bias or limited knowledge of narrator</a:t>
                      </a:r>
                      <a:r>
                        <a:rPr lang="en-CA" sz="1400" b="0" kern="1200" baseline="0" dirty="0" smtClean="0">
                          <a:solidFill>
                            <a:schemeClr val="dk1"/>
                          </a:solidFill>
                          <a:effectLst/>
                          <a:latin typeface="+mn-lt"/>
                          <a:ea typeface="+mn-ea"/>
                          <a:cs typeface="+mn-cs"/>
                        </a:rPr>
                        <a:t> can create inconsistencies. </a:t>
                      </a:r>
                      <a:endParaRPr lang="en-US" sz="1400" b="0" dirty="0" smtClean="0"/>
                    </a:p>
                    <a:p>
                      <a:endParaRPr lang="en-CA" sz="1400" dirty="0"/>
                    </a:p>
                  </a:txBody>
                  <a:tcPr/>
                </a:tc>
              </a:tr>
              <a:tr h="1145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Third Person </a:t>
                      </a:r>
                      <a:r>
                        <a:rPr lang="en-CA" sz="1400" kern="1200" dirty="0" smtClean="0">
                          <a:solidFill>
                            <a:schemeClr val="dk1"/>
                          </a:solidFill>
                          <a:effectLst/>
                          <a:latin typeface="+mn-lt"/>
                          <a:ea typeface="+mn-ea"/>
                          <a:cs typeface="+mn-cs"/>
                        </a:rPr>
                        <a:t>Limited Omniscient</a:t>
                      </a:r>
                      <a:endParaRPr lang="en-US" sz="1400" kern="1200" dirty="0" smtClean="0">
                        <a:solidFill>
                          <a:schemeClr val="dk1"/>
                        </a:solidFill>
                        <a:effectLst/>
                        <a:latin typeface="+mn-lt"/>
                        <a:ea typeface="+mn-ea"/>
                        <a:cs typeface="+mn-cs"/>
                      </a:endParaRPr>
                    </a:p>
                    <a:p>
                      <a:endParaRPr lang="en-US" sz="1400" dirty="0" smtClean="0"/>
                    </a:p>
                    <a:p>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kern="1200" dirty="0" smtClean="0">
                          <a:solidFill>
                            <a:schemeClr val="dk1"/>
                          </a:solidFill>
                          <a:effectLst/>
                          <a:latin typeface="+mn-lt"/>
                          <a:ea typeface="+mn-ea"/>
                          <a:cs typeface="+mn-cs"/>
                        </a:rPr>
                        <a:t>The narrator can see into the mind and thoughts of </a:t>
                      </a:r>
                      <a:r>
                        <a:rPr lang="en-CA" sz="1400" b="1" kern="1200" dirty="0" smtClean="0">
                          <a:solidFill>
                            <a:schemeClr val="dk1"/>
                          </a:solidFill>
                          <a:effectLst/>
                          <a:latin typeface="+mn-lt"/>
                          <a:ea typeface="+mn-ea"/>
                          <a:cs typeface="+mn-cs"/>
                        </a:rPr>
                        <a:t>one</a:t>
                      </a:r>
                      <a:r>
                        <a:rPr lang="en-CA" sz="1400" kern="1200" dirty="0" smtClean="0">
                          <a:solidFill>
                            <a:schemeClr val="dk1"/>
                          </a:solidFill>
                          <a:effectLst/>
                          <a:latin typeface="+mn-lt"/>
                          <a:ea typeface="+mn-ea"/>
                          <a:cs typeface="+mn-cs"/>
                        </a:rPr>
                        <a:t> character but is not a character in the story.</a:t>
                      </a:r>
                      <a:endParaRPr lang="en-US" sz="1400" dirty="0" smtClean="0"/>
                    </a:p>
                    <a:p>
                      <a:endParaRPr lang="en-CA"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kern="1200" dirty="0" smtClean="0">
                          <a:solidFill>
                            <a:schemeClr val="dk1"/>
                          </a:solidFill>
                          <a:effectLst/>
                          <a:latin typeface="+mn-lt"/>
                          <a:ea typeface="+mn-ea"/>
                          <a:cs typeface="+mn-cs"/>
                        </a:rPr>
                        <a:t>Realistic</a:t>
                      </a:r>
                      <a:r>
                        <a:rPr lang="en-CA" sz="1400" b="0" kern="1200" baseline="0" dirty="0" smtClean="0">
                          <a:solidFill>
                            <a:schemeClr val="dk1"/>
                          </a:solidFill>
                          <a:effectLst/>
                          <a:latin typeface="+mn-lt"/>
                          <a:ea typeface="+mn-ea"/>
                          <a:cs typeface="+mn-cs"/>
                        </a:rPr>
                        <a:t> because</a:t>
                      </a:r>
                      <a:r>
                        <a:rPr lang="en-CA" sz="1400" b="0" kern="1200" dirty="0" smtClean="0">
                          <a:solidFill>
                            <a:schemeClr val="dk1"/>
                          </a:solidFill>
                          <a:effectLst/>
                          <a:latin typeface="+mn-lt"/>
                          <a:ea typeface="+mn-ea"/>
                          <a:cs typeface="+mn-cs"/>
                        </a:rPr>
                        <a:t> we see world through one person.</a:t>
                      </a:r>
                      <a:endParaRPr lang="en-US" sz="1400" b="1" kern="1200" dirty="0" smtClean="0">
                        <a:solidFill>
                          <a:schemeClr val="dk1"/>
                        </a:solidFill>
                        <a:effectLst/>
                        <a:latin typeface="+mn-lt"/>
                        <a:ea typeface="+mn-ea"/>
                        <a:cs typeface="+mn-cs"/>
                      </a:endParaRPr>
                    </a:p>
                    <a:p>
                      <a:endParaRPr lang="en-US" sz="1400" dirty="0" smtClean="0"/>
                    </a:p>
                    <a:p>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b="0" kern="1200" dirty="0" smtClean="0">
                          <a:solidFill>
                            <a:schemeClr val="dk1"/>
                          </a:solidFill>
                          <a:effectLst/>
                          <a:latin typeface="+mn-lt"/>
                          <a:ea typeface="+mn-ea"/>
                          <a:cs typeface="+mn-cs"/>
                        </a:rPr>
                        <a:t>Reader</a:t>
                      </a:r>
                      <a:r>
                        <a:rPr lang="en-CA" sz="1400" b="0" kern="1200" baseline="0" dirty="0" smtClean="0">
                          <a:solidFill>
                            <a:schemeClr val="dk1"/>
                          </a:solidFill>
                          <a:effectLst/>
                          <a:latin typeface="+mn-lt"/>
                          <a:ea typeface="+mn-ea"/>
                          <a:cs typeface="+mn-cs"/>
                        </a:rPr>
                        <a:t> is l</a:t>
                      </a:r>
                      <a:r>
                        <a:rPr lang="en-CA" sz="1400" b="0" kern="1200" dirty="0" smtClean="0">
                          <a:solidFill>
                            <a:schemeClr val="dk1"/>
                          </a:solidFill>
                          <a:effectLst/>
                          <a:latin typeface="+mn-lt"/>
                          <a:ea typeface="+mn-ea"/>
                          <a:cs typeface="+mn-cs"/>
                        </a:rPr>
                        <a:t>imited by the field of observation. Difficult having character aware of all important events.</a:t>
                      </a:r>
                      <a:endParaRPr lang="en-US" sz="1400" b="0" dirty="0" smtClean="0"/>
                    </a:p>
                    <a:p>
                      <a:endParaRPr lang="en-CA" sz="1400" dirty="0"/>
                    </a:p>
                  </a:txBody>
                  <a:tcPr/>
                </a:tc>
              </a:tr>
              <a:tr h="1145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Third</a:t>
                      </a:r>
                      <a:r>
                        <a:rPr lang="en-CA" sz="1400" baseline="0" dirty="0" smtClean="0"/>
                        <a:t> Person </a:t>
                      </a:r>
                      <a:r>
                        <a:rPr lang="en-CA" sz="1400" kern="1200" dirty="0" smtClean="0">
                          <a:solidFill>
                            <a:schemeClr val="dk1"/>
                          </a:solidFill>
                          <a:effectLst/>
                          <a:latin typeface="+mn-lt"/>
                          <a:ea typeface="+mn-ea"/>
                          <a:cs typeface="+mn-cs"/>
                        </a:rPr>
                        <a:t>Omniscient</a:t>
                      </a:r>
                      <a:endParaRPr lang="en-US" sz="1400" kern="1200" dirty="0" smtClean="0">
                        <a:solidFill>
                          <a:schemeClr val="dk1"/>
                        </a:solidFill>
                        <a:effectLst/>
                        <a:latin typeface="+mn-lt"/>
                        <a:ea typeface="+mn-ea"/>
                        <a:cs typeface="+mn-cs"/>
                      </a:endParaRPr>
                    </a:p>
                    <a:p>
                      <a:endParaRPr lang="en-US" sz="1400" dirty="0" smtClean="0"/>
                    </a:p>
                    <a:p>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kern="1200" dirty="0" smtClean="0">
                          <a:solidFill>
                            <a:schemeClr val="dk1"/>
                          </a:solidFill>
                          <a:effectLst/>
                          <a:latin typeface="+mn-lt"/>
                          <a:ea typeface="+mn-ea"/>
                          <a:cs typeface="+mn-cs"/>
                        </a:rPr>
                        <a:t>The narrator can see into the minds and thoughts of</a:t>
                      </a:r>
                      <a:r>
                        <a:rPr lang="en-CA" sz="1400" b="1" kern="1200" dirty="0" smtClean="0">
                          <a:solidFill>
                            <a:schemeClr val="dk1"/>
                          </a:solidFill>
                          <a:effectLst/>
                          <a:latin typeface="+mn-lt"/>
                          <a:ea typeface="+mn-ea"/>
                          <a:cs typeface="+mn-cs"/>
                        </a:rPr>
                        <a:t> all </a:t>
                      </a:r>
                      <a:r>
                        <a:rPr lang="en-CA" sz="1400" kern="1200" dirty="0" smtClean="0">
                          <a:solidFill>
                            <a:schemeClr val="dk1"/>
                          </a:solidFill>
                          <a:effectLst/>
                          <a:latin typeface="+mn-lt"/>
                          <a:ea typeface="+mn-ea"/>
                          <a:cs typeface="+mn-cs"/>
                        </a:rPr>
                        <a:t>characters and is not a character in the story.</a:t>
                      </a:r>
                      <a:endParaRPr lang="en-US" sz="1400" dirty="0" smtClean="0"/>
                    </a:p>
                    <a:p>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b="0" kern="1200" dirty="0" smtClean="0">
                          <a:solidFill>
                            <a:schemeClr val="dk1"/>
                          </a:solidFill>
                          <a:effectLst/>
                          <a:latin typeface="+mn-lt"/>
                          <a:ea typeface="+mn-ea"/>
                          <a:cs typeface="+mn-cs"/>
                        </a:rPr>
                        <a:t>Most flexible; author can control easily inform reader about everything important</a:t>
                      </a:r>
                      <a:endParaRPr lang="en-US" sz="1400" b="0" dirty="0" smtClean="0"/>
                    </a:p>
                    <a:p>
                      <a:endParaRPr lang="en-C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400" b="0" kern="1200" dirty="0" smtClean="0">
                          <a:solidFill>
                            <a:schemeClr val="dk1"/>
                          </a:solidFill>
                          <a:effectLst/>
                          <a:latin typeface="+mn-lt"/>
                          <a:ea typeface="+mn-ea"/>
                          <a:cs typeface="+mn-cs"/>
                        </a:rPr>
                        <a:t>Author can come between reader and story, shifting from character to character may create confusion</a:t>
                      </a:r>
                      <a:endParaRPr lang="en-US" sz="1400" b="0" dirty="0" smtClean="0"/>
                    </a:p>
                    <a:p>
                      <a:endParaRPr lang="en-CA" sz="1400" dirty="0"/>
                    </a:p>
                  </a:txBody>
                  <a:tcPr/>
                </a:tc>
              </a:tr>
            </a:tbl>
          </a:graphicData>
        </a:graphic>
      </p:graphicFrame>
    </p:spTree>
    <p:extLst>
      <p:ext uri="{BB962C8B-B14F-4D97-AF65-F5344CB8AC3E}">
        <p14:creationId xmlns:p14="http://schemas.microsoft.com/office/powerpoint/2010/main" val="930730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5" cy="868183"/>
          </a:xfrm>
        </p:spPr>
        <p:txBody>
          <a:bodyPr/>
          <a:lstStyle/>
          <a:p>
            <a:r>
              <a:rPr lang="en-CA" dirty="0" smtClean="0"/>
              <a:t>Character</a:t>
            </a:r>
            <a:endParaRPr lang="en-CA" dirty="0"/>
          </a:p>
        </p:txBody>
      </p:sp>
      <p:sp>
        <p:nvSpPr>
          <p:cNvPr id="3" name="Content Placeholder 2"/>
          <p:cNvSpPr>
            <a:spLocks noGrp="1"/>
          </p:cNvSpPr>
          <p:nvPr>
            <p:ph idx="1"/>
          </p:nvPr>
        </p:nvSpPr>
        <p:spPr>
          <a:xfrm>
            <a:off x="1295402" y="1850315"/>
            <a:ext cx="9601196" cy="3318936"/>
          </a:xfrm>
        </p:spPr>
        <p:txBody>
          <a:bodyPr/>
          <a:lstStyle/>
          <a:p>
            <a:r>
              <a:rPr lang="en-CA" dirty="0"/>
              <a:t>Authors use 2 methods for describing characters, </a:t>
            </a:r>
            <a:r>
              <a:rPr lang="en-CA" b="1" dirty="0"/>
              <a:t>direct</a:t>
            </a:r>
            <a:r>
              <a:rPr lang="en-CA" dirty="0"/>
              <a:t> and </a:t>
            </a:r>
            <a:r>
              <a:rPr lang="en-CA" b="1" dirty="0" smtClean="0"/>
              <a:t>indirect</a:t>
            </a:r>
            <a:r>
              <a:rPr lang="en-CA" dirty="0" smtClean="0"/>
              <a:t>. </a:t>
            </a:r>
          </a:p>
          <a:p>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791135187"/>
              </p:ext>
            </p:extLst>
          </p:nvPr>
        </p:nvGraphicFramePr>
        <p:xfrm>
          <a:off x="2097903" y="2274999"/>
          <a:ext cx="8127999" cy="3992880"/>
        </p:xfrm>
        <a:graphic>
          <a:graphicData uri="http://schemas.openxmlformats.org/drawingml/2006/table">
            <a:tbl>
              <a:tblPr firstRow="1" bandRow="1">
                <a:tableStyleId>{5C22544A-7EE6-4342-B048-85BDC9FD1C3A}</a:tableStyleId>
              </a:tblPr>
              <a:tblGrid>
                <a:gridCol w="2709333"/>
                <a:gridCol w="2709333"/>
                <a:gridCol w="2709333"/>
              </a:tblGrid>
              <a:tr h="240652">
                <a:tc>
                  <a:txBody>
                    <a:bodyPr/>
                    <a:lstStyle/>
                    <a:p>
                      <a:pPr algn="ctr"/>
                      <a:r>
                        <a:rPr lang="en-CA" dirty="0" smtClean="0"/>
                        <a:t>Method</a:t>
                      </a:r>
                      <a:endParaRPr lang="en-CA" dirty="0"/>
                    </a:p>
                  </a:txBody>
                  <a:tcPr/>
                </a:tc>
                <a:tc>
                  <a:txBody>
                    <a:bodyPr/>
                    <a:lstStyle/>
                    <a:p>
                      <a:pPr algn="ctr"/>
                      <a:r>
                        <a:rPr lang="en-CA" dirty="0" smtClean="0"/>
                        <a:t>Definition</a:t>
                      </a:r>
                      <a:endParaRPr lang="en-CA" dirty="0"/>
                    </a:p>
                  </a:txBody>
                  <a:tcPr/>
                </a:tc>
                <a:tc>
                  <a:txBody>
                    <a:bodyPr/>
                    <a:lstStyle/>
                    <a:p>
                      <a:pPr algn="ctr"/>
                      <a:r>
                        <a:rPr lang="en-CA" dirty="0" smtClean="0"/>
                        <a:t>How might this look in a story?</a:t>
                      </a:r>
                      <a:endParaRPr lang="en-CA" dirty="0"/>
                    </a:p>
                  </a:txBody>
                  <a:tcPr/>
                </a:tc>
              </a:tr>
              <a:tr h="370840">
                <a:tc>
                  <a:txBody>
                    <a:bodyPr/>
                    <a:lstStyle/>
                    <a:p>
                      <a:r>
                        <a:rPr lang="en-CA" sz="1600" dirty="0" smtClean="0"/>
                        <a:t>Direct</a:t>
                      </a:r>
                      <a:endParaRPr lang="en-CA" sz="1600" dirty="0"/>
                    </a:p>
                  </a:txBody>
                  <a:tcPr/>
                </a:tc>
                <a:tc>
                  <a:txBody>
                    <a:bodyPr/>
                    <a:lstStyle/>
                    <a:p>
                      <a:r>
                        <a:rPr lang="en-CA" sz="1600" dirty="0" smtClean="0"/>
                        <a:t>The author</a:t>
                      </a:r>
                      <a:r>
                        <a:rPr lang="en-CA" sz="1600" baseline="0" dirty="0" smtClean="0"/>
                        <a:t> tells the reader directly about the characters.</a:t>
                      </a:r>
                      <a:endParaRPr lang="en-CA" sz="1600" dirty="0"/>
                    </a:p>
                  </a:txBody>
                  <a:tcPr/>
                </a:tc>
                <a:tc>
                  <a:txBody>
                    <a:bodyPr/>
                    <a:lstStyle/>
                    <a:p>
                      <a:r>
                        <a:rPr lang="en-CA" sz="1600" dirty="0" smtClean="0"/>
                        <a:t>Author makes direct statements about characters.</a:t>
                      </a:r>
                    </a:p>
                    <a:p>
                      <a:r>
                        <a:rPr lang="en-CA" sz="1600" dirty="0" smtClean="0"/>
                        <a:t>Ex.</a:t>
                      </a:r>
                      <a:r>
                        <a:rPr lang="en-CA" sz="1600" baseline="0" dirty="0" smtClean="0"/>
                        <a:t>  John is a lively young man with blue eyes and blonde hair.</a:t>
                      </a:r>
                      <a:endParaRPr lang="en-CA" sz="1600" dirty="0"/>
                    </a:p>
                  </a:txBody>
                  <a:tcPr/>
                </a:tc>
              </a:tr>
              <a:tr h="370840">
                <a:tc>
                  <a:txBody>
                    <a:bodyPr/>
                    <a:lstStyle/>
                    <a:p>
                      <a:r>
                        <a:rPr lang="en-CA" sz="1600" dirty="0" smtClean="0"/>
                        <a:t>Indirect</a:t>
                      </a:r>
                      <a:endParaRPr lang="en-CA" sz="1600" dirty="0"/>
                    </a:p>
                  </a:txBody>
                  <a:tcPr/>
                </a:tc>
                <a:tc>
                  <a:txBody>
                    <a:bodyPr/>
                    <a:lstStyle/>
                    <a:p>
                      <a:r>
                        <a:rPr lang="en-CA" sz="1600" dirty="0" smtClean="0"/>
                        <a:t>We</a:t>
                      </a:r>
                      <a:r>
                        <a:rPr lang="en-CA" sz="1600" baseline="0" dirty="0" smtClean="0"/>
                        <a:t> learn about characters without being directly told and we draw our own conclusions.</a:t>
                      </a:r>
                      <a:endParaRPr lang="en-CA" sz="1600" dirty="0"/>
                    </a:p>
                  </a:txBody>
                  <a:tcPr/>
                </a:tc>
                <a:tc>
                  <a:txBody>
                    <a:bodyPr/>
                    <a:lstStyle/>
                    <a:p>
                      <a:r>
                        <a:rPr lang="en-CA" sz="1600" dirty="0" smtClean="0"/>
                        <a:t>How the character acts, dresses,</a:t>
                      </a:r>
                      <a:r>
                        <a:rPr lang="en-CA" sz="1600" baseline="0" dirty="0" smtClean="0"/>
                        <a:t> talks, responds to things, what the other characters say about him/her, how they respond to the character.</a:t>
                      </a:r>
                      <a:br>
                        <a:rPr lang="en-CA" sz="1600" baseline="0" dirty="0" smtClean="0"/>
                      </a:br>
                      <a:r>
                        <a:rPr lang="en-CA" sz="1600" baseline="0" dirty="0" smtClean="0"/>
                        <a:t>Ex.  A man helped a lady cross the street.  We can infer that the lady might be elderly and the man is kind. </a:t>
                      </a:r>
                      <a:endParaRPr lang="en-CA" sz="1600" dirty="0"/>
                    </a:p>
                  </a:txBody>
                  <a:tcPr/>
                </a:tc>
              </a:tr>
            </a:tbl>
          </a:graphicData>
        </a:graphic>
      </p:graphicFrame>
    </p:spTree>
    <p:extLst>
      <p:ext uri="{BB962C8B-B14F-4D97-AF65-F5344CB8AC3E}">
        <p14:creationId xmlns:p14="http://schemas.microsoft.com/office/powerpoint/2010/main" val="3599018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732" y="347818"/>
            <a:ext cx="9601196" cy="1303867"/>
          </a:xfrm>
        </p:spPr>
        <p:txBody>
          <a:bodyPr/>
          <a:lstStyle/>
          <a:p>
            <a:r>
              <a:rPr lang="en-CA" dirty="0" smtClean="0"/>
              <a:t>Indirect Characterization </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145706523"/>
              </p:ext>
            </p:extLst>
          </p:nvPr>
        </p:nvGraphicFramePr>
        <p:xfrm>
          <a:off x="2250990" y="1592877"/>
          <a:ext cx="8128000" cy="4114800"/>
        </p:xfrm>
        <a:graphic>
          <a:graphicData uri="http://schemas.openxmlformats.org/drawingml/2006/table">
            <a:tbl>
              <a:tblPr firstRow="1" bandRow="1">
                <a:tableStyleId>{69CF1AB2-1976-4502-BF36-3FF5EA218861}</a:tableStyleId>
              </a:tblPr>
              <a:tblGrid>
                <a:gridCol w="2584622"/>
                <a:gridCol w="554337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dirty="0" smtClean="0"/>
                        <a:t>S</a:t>
                      </a:r>
                      <a:r>
                        <a:rPr lang="en-CA" sz="1600" dirty="0" smtClean="0"/>
                        <a:t>peech</a:t>
                      </a:r>
                    </a:p>
                    <a:p>
                      <a:endParaRPr lang="en-CA"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b="0" dirty="0" smtClean="0"/>
                        <a:t>What does the character say or doesn’t say? How does the character speak?</a:t>
                      </a:r>
                    </a:p>
                    <a:p>
                      <a:endParaRPr lang="en-CA"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dirty="0" smtClean="0"/>
                        <a:t>T</a:t>
                      </a:r>
                      <a:r>
                        <a:rPr lang="en-CA" sz="1600" b="1" dirty="0" smtClean="0"/>
                        <a:t>houghts</a:t>
                      </a:r>
                    </a:p>
                    <a:p>
                      <a:endParaRPr lang="en-CA" sz="16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What is revealed through the character’s private thoughts and feelings?</a:t>
                      </a:r>
                    </a:p>
                    <a:p>
                      <a:endParaRPr lang="en-CA"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dirty="0" smtClean="0"/>
                        <a:t>E</a:t>
                      </a:r>
                      <a:r>
                        <a:rPr lang="en-CA" sz="1600" b="1" dirty="0" smtClean="0"/>
                        <a:t>ffect on other characters</a:t>
                      </a:r>
                    </a:p>
                    <a:p>
                      <a:endParaRPr lang="en-CA" sz="16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What is revealed about the character’s effect on other characters? How do other characters feel or behave in reaction to the character?</a:t>
                      </a:r>
                    </a:p>
                    <a:p>
                      <a:endParaRPr lang="en-CA"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dirty="0" smtClean="0"/>
                        <a:t>A</a:t>
                      </a:r>
                      <a:r>
                        <a:rPr lang="en-CA" sz="1600" b="1" dirty="0" smtClean="0"/>
                        <a:t>ctions</a:t>
                      </a:r>
                    </a:p>
                    <a:p>
                      <a:endParaRPr lang="en-CA" sz="16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What does the character do? How does the character behave? How does the character act in different situations?</a:t>
                      </a:r>
                    </a:p>
                    <a:p>
                      <a:endParaRPr lang="en-CA"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dirty="0" smtClean="0"/>
                        <a:t>L</a:t>
                      </a:r>
                      <a:r>
                        <a:rPr lang="en-CA" sz="1600" b="1" dirty="0" smtClean="0"/>
                        <a:t>ooks</a:t>
                      </a:r>
                    </a:p>
                    <a:p>
                      <a:endParaRPr lang="en-CA" sz="16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What does the character look like? How does the character dress? What does the character’s appearance say about his/her personality?</a:t>
                      </a:r>
                    </a:p>
                    <a:p>
                      <a:endParaRPr lang="en-CA" sz="1600" dirty="0"/>
                    </a:p>
                  </a:txBody>
                  <a:tcPr/>
                </a:tc>
              </a:tr>
            </a:tbl>
          </a:graphicData>
        </a:graphic>
      </p:graphicFrame>
    </p:spTree>
    <p:extLst>
      <p:ext uri="{BB962C8B-B14F-4D97-AF65-F5344CB8AC3E}">
        <p14:creationId xmlns:p14="http://schemas.microsoft.com/office/powerpoint/2010/main" val="376106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34660903"/>
              </p:ext>
            </p:extLst>
          </p:nvPr>
        </p:nvGraphicFramePr>
        <p:xfrm>
          <a:off x="2149445" y="710239"/>
          <a:ext cx="8128000" cy="5400040"/>
        </p:xfrm>
        <a:graphic>
          <a:graphicData uri="http://schemas.openxmlformats.org/drawingml/2006/table">
            <a:tbl>
              <a:tblPr firstRow="1" bandRow="1">
                <a:tableStyleId>{5C22544A-7EE6-4342-B048-85BDC9FD1C3A}</a:tableStyleId>
              </a:tblPr>
              <a:tblGrid>
                <a:gridCol w="2062205"/>
                <a:gridCol w="6065795"/>
              </a:tblGrid>
              <a:tr h="370840">
                <a:tc>
                  <a:txBody>
                    <a:bodyPr/>
                    <a:lstStyle/>
                    <a:p>
                      <a:pPr algn="ctr"/>
                      <a:r>
                        <a:rPr lang="en-CA" dirty="0" smtClean="0"/>
                        <a:t>Type of Character</a:t>
                      </a:r>
                      <a:endParaRPr lang="en-CA" dirty="0"/>
                    </a:p>
                  </a:txBody>
                  <a:tcPr/>
                </a:tc>
                <a:tc>
                  <a:txBody>
                    <a:bodyPr/>
                    <a:lstStyle/>
                    <a:p>
                      <a:pPr algn="ctr"/>
                      <a:r>
                        <a:rPr lang="en-CA" dirty="0" smtClean="0"/>
                        <a:t>Definition</a:t>
                      </a:r>
                      <a:endParaRPr lang="en-CA" dirty="0"/>
                    </a:p>
                  </a:txBody>
                  <a:tcPr/>
                </a:tc>
              </a:tr>
              <a:tr h="370840">
                <a:tc>
                  <a:txBody>
                    <a:bodyPr/>
                    <a:lstStyle/>
                    <a:p>
                      <a:r>
                        <a:rPr lang="en-CA" dirty="0" smtClean="0"/>
                        <a:t>Flat Character</a:t>
                      </a:r>
                      <a:endParaRPr lang="en-CA" dirty="0"/>
                    </a:p>
                  </a:txBody>
                  <a:tcPr/>
                </a:tc>
                <a:tc>
                  <a:txBody>
                    <a:bodyPr/>
                    <a:lstStyle/>
                    <a:p>
                      <a:r>
                        <a:rPr lang="en-CA" dirty="0" smtClean="0"/>
                        <a:t>A character that we know relatively little</a:t>
                      </a:r>
                      <a:r>
                        <a:rPr lang="en-CA" baseline="0" dirty="0" smtClean="0"/>
                        <a:t> about (one or two traits max)</a:t>
                      </a:r>
                      <a:endParaRPr lang="en-CA" dirty="0"/>
                    </a:p>
                  </a:txBody>
                  <a:tcPr/>
                </a:tc>
              </a:tr>
              <a:tr h="370840">
                <a:tc>
                  <a:txBody>
                    <a:bodyPr/>
                    <a:lstStyle/>
                    <a:p>
                      <a:r>
                        <a:rPr lang="en-CA" dirty="0" smtClean="0"/>
                        <a:t>Round Character</a:t>
                      </a:r>
                      <a:endParaRPr lang="en-CA" dirty="0"/>
                    </a:p>
                  </a:txBody>
                  <a:tcPr/>
                </a:tc>
                <a:tc>
                  <a:txBody>
                    <a:bodyPr/>
                    <a:lstStyle/>
                    <a:p>
                      <a:r>
                        <a:rPr lang="en-CA" dirty="0" smtClean="0"/>
                        <a:t>A character</a:t>
                      </a:r>
                      <a:r>
                        <a:rPr lang="en-CA" baseline="0" dirty="0" smtClean="0"/>
                        <a:t> with a variety of traits that make him/her believable; know a great deal about the character</a:t>
                      </a:r>
                      <a:endParaRPr lang="en-CA" dirty="0"/>
                    </a:p>
                  </a:txBody>
                  <a:tcPr/>
                </a:tc>
              </a:tr>
              <a:tr h="370840">
                <a:tc>
                  <a:txBody>
                    <a:bodyPr/>
                    <a:lstStyle/>
                    <a:p>
                      <a:r>
                        <a:rPr lang="en-CA" dirty="0" smtClean="0"/>
                        <a:t>Static Character</a:t>
                      </a:r>
                      <a:endParaRPr lang="en-CA" dirty="0"/>
                    </a:p>
                  </a:txBody>
                  <a:tcPr/>
                </a:tc>
                <a:tc>
                  <a:txBody>
                    <a:bodyPr/>
                    <a:lstStyle/>
                    <a:p>
                      <a:r>
                        <a:rPr lang="en-CA" dirty="0" smtClean="0"/>
                        <a:t>A</a:t>
                      </a:r>
                      <a:r>
                        <a:rPr lang="en-CA" baseline="0" dirty="0" smtClean="0"/>
                        <a:t> character that does not change throughout the story; may be a flat or round character</a:t>
                      </a:r>
                      <a:endParaRPr lang="en-CA" dirty="0"/>
                    </a:p>
                  </a:txBody>
                  <a:tcPr/>
                </a:tc>
              </a:tr>
              <a:tr h="370840">
                <a:tc>
                  <a:txBody>
                    <a:bodyPr/>
                    <a:lstStyle/>
                    <a:p>
                      <a:r>
                        <a:rPr lang="en-CA" dirty="0" smtClean="0"/>
                        <a:t>Dynamic Character</a:t>
                      </a:r>
                      <a:endParaRPr lang="en-CA" dirty="0"/>
                    </a:p>
                  </a:txBody>
                  <a:tcPr/>
                </a:tc>
                <a:tc>
                  <a:txBody>
                    <a:bodyPr/>
                    <a:lstStyle/>
                    <a:p>
                      <a:r>
                        <a:rPr lang="en-CA" dirty="0" smtClean="0"/>
                        <a:t>A round character who undergoes</a:t>
                      </a:r>
                      <a:r>
                        <a:rPr lang="en-CA" baseline="0" dirty="0" smtClean="0"/>
                        <a:t> a permanent major change in their personality, attitude, thinking or appearance by the end of the story</a:t>
                      </a:r>
                      <a:endParaRPr lang="en-CA" dirty="0"/>
                    </a:p>
                  </a:txBody>
                  <a:tcPr/>
                </a:tc>
              </a:tr>
              <a:tr h="370840">
                <a:tc>
                  <a:txBody>
                    <a:bodyPr/>
                    <a:lstStyle/>
                    <a:p>
                      <a:r>
                        <a:rPr lang="en-CA" dirty="0" smtClean="0"/>
                        <a:t>Motivated Character</a:t>
                      </a:r>
                      <a:endParaRPr lang="en-CA" dirty="0"/>
                    </a:p>
                  </a:txBody>
                  <a:tcPr/>
                </a:tc>
                <a:tc>
                  <a:txBody>
                    <a:bodyPr/>
                    <a:lstStyle/>
                    <a:p>
                      <a:r>
                        <a:rPr lang="en-CA" dirty="0" smtClean="0"/>
                        <a:t>A character, usually the protagonist, who has a need, want or a goal</a:t>
                      </a:r>
                      <a:r>
                        <a:rPr lang="en-CA" baseline="0" dirty="0" smtClean="0"/>
                        <a:t> to fulfill</a:t>
                      </a:r>
                      <a:endParaRPr lang="en-CA" dirty="0"/>
                    </a:p>
                  </a:txBody>
                  <a:tcPr/>
                </a:tc>
              </a:tr>
              <a:tr h="370840">
                <a:tc>
                  <a:txBody>
                    <a:bodyPr/>
                    <a:lstStyle/>
                    <a:p>
                      <a:r>
                        <a:rPr lang="en-CA" dirty="0" smtClean="0"/>
                        <a:t>Plausible Character</a:t>
                      </a:r>
                      <a:endParaRPr lang="en-CA" dirty="0"/>
                    </a:p>
                  </a:txBody>
                  <a:tcPr/>
                </a:tc>
                <a:tc>
                  <a:txBody>
                    <a:bodyPr/>
                    <a:lstStyle/>
                    <a:p>
                      <a:r>
                        <a:rPr lang="en-CA" dirty="0" smtClean="0"/>
                        <a:t>A</a:t>
                      </a:r>
                      <a:r>
                        <a:rPr lang="en-CA" baseline="0" dirty="0" smtClean="0"/>
                        <a:t> character who is believable, like a real person, and who behaves with consistency and motivation</a:t>
                      </a:r>
                      <a:endParaRPr lang="en-CA" dirty="0"/>
                    </a:p>
                  </a:txBody>
                  <a:tcPr/>
                </a:tc>
              </a:tr>
              <a:tr h="370840">
                <a:tc>
                  <a:txBody>
                    <a:bodyPr/>
                    <a:lstStyle/>
                    <a:p>
                      <a:r>
                        <a:rPr lang="en-CA" dirty="0" smtClean="0"/>
                        <a:t>Stock or Stereotype Character</a:t>
                      </a:r>
                      <a:endParaRPr lang="en-CA" dirty="0"/>
                    </a:p>
                  </a:txBody>
                  <a:tcPr/>
                </a:tc>
                <a:tc>
                  <a:txBody>
                    <a:bodyPr/>
                    <a:lstStyle/>
                    <a:p>
                      <a:r>
                        <a:rPr lang="en-CA" dirty="0" smtClean="0"/>
                        <a:t>A character that follows</a:t>
                      </a:r>
                      <a:r>
                        <a:rPr lang="en-CA" baseline="0" dirty="0" smtClean="0"/>
                        <a:t> a predetermined stereotype that occurs in a popular literary genre.  </a:t>
                      </a:r>
                    </a:p>
                    <a:p>
                      <a:r>
                        <a:rPr lang="en-CA" baseline="0" dirty="0" smtClean="0"/>
                        <a:t>Ex.  The “dumb blonde” or the “jock” or the “nerd”</a:t>
                      </a:r>
                      <a:endParaRPr lang="en-CA" dirty="0"/>
                    </a:p>
                  </a:txBody>
                  <a:tcPr/>
                </a:tc>
              </a:tr>
            </a:tbl>
          </a:graphicData>
        </a:graphic>
      </p:graphicFrame>
    </p:spTree>
    <p:extLst>
      <p:ext uri="{BB962C8B-B14F-4D97-AF65-F5344CB8AC3E}">
        <p14:creationId xmlns:p14="http://schemas.microsoft.com/office/powerpoint/2010/main" val="1435646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Characters</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smtClean="0"/>
              <a:t>Protagonist:</a:t>
            </a:r>
          </a:p>
          <a:p>
            <a:r>
              <a:rPr lang="en-CA" dirty="0" smtClean="0"/>
              <a:t>The main character in the story.  </a:t>
            </a:r>
          </a:p>
          <a:p>
            <a:r>
              <a:rPr lang="en-CA" dirty="0" smtClean="0"/>
              <a:t>The protagonist faces a problem, and in his attempt to solve the problem, comes into conflict with an opposing force.</a:t>
            </a:r>
          </a:p>
          <a:p>
            <a:pPr marL="0" indent="0">
              <a:buNone/>
            </a:pPr>
            <a:r>
              <a:rPr lang="en-CA" dirty="0" smtClean="0"/>
              <a:t>Antagonist:</a:t>
            </a:r>
          </a:p>
          <a:p>
            <a:r>
              <a:rPr lang="en-CA" dirty="0" smtClean="0"/>
              <a:t>A character or force that opposes the protagonist.</a:t>
            </a:r>
          </a:p>
          <a:p>
            <a:r>
              <a:rPr lang="en-CA" dirty="0" smtClean="0"/>
              <a:t>The antagonist operates against the protagonist and tries to prevent the protagonist from achieving the goal or resolution. </a:t>
            </a:r>
            <a:endParaRPr lang="en-CA" dirty="0"/>
          </a:p>
        </p:txBody>
      </p:sp>
    </p:spTree>
    <p:extLst>
      <p:ext uri="{BB962C8B-B14F-4D97-AF65-F5344CB8AC3E}">
        <p14:creationId xmlns:p14="http://schemas.microsoft.com/office/powerpoint/2010/main" val="4245622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6974"/>
            <a:ext cx="9601196" cy="1303867"/>
          </a:xfrm>
        </p:spPr>
        <p:txBody>
          <a:bodyPr/>
          <a:lstStyle/>
          <a:p>
            <a:r>
              <a:rPr lang="en-CA" dirty="0" smtClean="0"/>
              <a:t>Conflict</a:t>
            </a:r>
            <a:endParaRPr lang="en-CA" dirty="0"/>
          </a:p>
        </p:txBody>
      </p:sp>
      <p:sp>
        <p:nvSpPr>
          <p:cNvPr id="3" name="Content Placeholder 2"/>
          <p:cNvSpPr>
            <a:spLocks noGrp="1"/>
          </p:cNvSpPr>
          <p:nvPr>
            <p:ph idx="1"/>
          </p:nvPr>
        </p:nvSpPr>
        <p:spPr>
          <a:xfrm>
            <a:off x="1295402" y="2884602"/>
            <a:ext cx="10063897" cy="3365369"/>
          </a:xfrm>
        </p:spPr>
        <p:txBody>
          <a:bodyPr>
            <a:normAutofit/>
          </a:bodyPr>
          <a:lstStyle/>
          <a:p>
            <a:pPr marL="285750" lvl="1"/>
            <a:r>
              <a:rPr lang="en-CA" sz="2800" dirty="0" smtClean="0"/>
              <a:t>Conflict </a:t>
            </a:r>
            <a:r>
              <a:rPr lang="en-CA" sz="2800" dirty="0"/>
              <a:t>is the basis of the plot.  It is the problem the protagonist must resolve. It is a struggle between two opposing forces</a:t>
            </a:r>
            <a:r>
              <a:rPr lang="en-CA" sz="2800" dirty="0" smtClean="0"/>
              <a:t>.</a:t>
            </a:r>
          </a:p>
          <a:p>
            <a:pPr marL="285750" lvl="1"/>
            <a:r>
              <a:rPr lang="en-CA" sz="2800" dirty="0"/>
              <a:t>The main conflict is introduced in the initial incident.  All other minor conflicts in the story are characterized as complications.  </a:t>
            </a:r>
            <a:endParaRPr lang="en-CA" sz="2800" b="1" dirty="0" smtClean="0"/>
          </a:p>
        </p:txBody>
      </p:sp>
    </p:spTree>
    <p:extLst>
      <p:ext uri="{BB962C8B-B14F-4D97-AF65-F5344CB8AC3E}">
        <p14:creationId xmlns:p14="http://schemas.microsoft.com/office/powerpoint/2010/main" val="618257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1"/>
                </a:solidFill>
              </a:rPr>
              <a:t>Plot Diagram</a:t>
            </a:r>
          </a:p>
        </p:txBody>
      </p:sp>
      <p:pic>
        <p:nvPicPr>
          <p:cNvPr id="4" name="Content Placeholder 3"/>
          <p:cNvPicPr>
            <a:picLocks noGrp="1" noChangeAspect="1"/>
          </p:cNvPicPr>
          <p:nvPr>
            <p:ph idx="1"/>
          </p:nvPr>
        </p:nvPicPr>
        <p:blipFill>
          <a:blip r:embed="rId2"/>
          <a:stretch>
            <a:fillRect/>
          </a:stretch>
        </p:blipFill>
        <p:spPr>
          <a:xfrm>
            <a:off x="1825828" y="2557463"/>
            <a:ext cx="8540343" cy="3317875"/>
          </a:xfrm>
          <a:prstGeom prst="rect">
            <a:avLst/>
          </a:prstGeom>
        </p:spPr>
      </p:pic>
      <p:cxnSp>
        <p:nvCxnSpPr>
          <p:cNvPr id="5" name="Straight Connector 4"/>
          <p:cNvCxnSpPr/>
          <p:nvPr/>
        </p:nvCxnSpPr>
        <p:spPr>
          <a:xfrm>
            <a:off x="6458174" y="5483711"/>
            <a:ext cx="152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982174" y="3731110"/>
            <a:ext cx="1371600" cy="17526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353774" y="3731110"/>
            <a:ext cx="685800" cy="8763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39574" y="4607410"/>
            <a:ext cx="60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53474" y="5027581"/>
            <a:ext cx="685800" cy="369332"/>
          </a:xfrm>
          <a:prstGeom prst="rect">
            <a:avLst/>
          </a:prstGeom>
          <a:noFill/>
        </p:spPr>
        <p:txBody>
          <a:bodyPr wrap="square" rtlCol="0">
            <a:spAutoFit/>
          </a:bodyPr>
          <a:lstStyle/>
          <a:p>
            <a:r>
              <a:rPr lang="en-US" dirty="0" smtClean="0"/>
              <a:t>1</a:t>
            </a:r>
            <a:endParaRPr lang="en-US" dirty="0"/>
          </a:p>
        </p:txBody>
      </p:sp>
      <p:sp>
        <p:nvSpPr>
          <p:cNvPr id="11" name="TextBox 10"/>
          <p:cNvSpPr txBox="1"/>
          <p:nvPr/>
        </p:nvSpPr>
        <p:spPr>
          <a:xfrm>
            <a:off x="7863840" y="5505884"/>
            <a:ext cx="457200" cy="369332"/>
          </a:xfrm>
          <a:prstGeom prst="rect">
            <a:avLst/>
          </a:prstGeom>
          <a:noFill/>
        </p:spPr>
        <p:txBody>
          <a:bodyPr wrap="square" rtlCol="0">
            <a:spAutoFit/>
          </a:bodyPr>
          <a:lstStyle/>
          <a:p>
            <a:r>
              <a:rPr lang="en-US" dirty="0" smtClean="0"/>
              <a:t>2</a:t>
            </a:r>
            <a:endParaRPr lang="en-US" dirty="0"/>
          </a:p>
        </p:txBody>
      </p:sp>
      <p:sp>
        <p:nvSpPr>
          <p:cNvPr id="12" name="TextBox 11"/>
          <p:cNvSpPr txBox="1"/>
          <p:nvPr/>
        </p:nvSpPr>
        <p:spPr>
          <a:xfrm>
            <a:off x="8211670" y="4238078"/>
            <a:ext cx="381000" cy="369332"/>
          </a:xfrm>
          <a:prstGeom prst="rect">
            <a:avLst/>
          </a:prstGeom>
          <a:noFill/>
        </p:spPr>
        <p:txBody>
          <a:bodyPr wrap="square" rtlCol="0">
            <a:spAutoFit/>
          </a:bodyPr>
          <a:lstStyle/>
          <a:p>
            <a:r>
              <a:rPr lang="en-US" dirty="0" smtClean="0"/>
              <a:t>3</a:t>
            </a:r>
            <a:endParaRPr lang="en-US" dirty="0"/>
          </a:p>
        </p:txBody>
      </p:sp>
      <p:sp>
        <p:nvSpPr>
          <p:cNvPr id="13" name="TextBox 12"/>
          <p:cNvSpPr txBox="1"/>
          <p:nvPr/>
        </p:nvSpPr>
        <p:spPr>
          <a:xfrm>
            <a:off x="9201374" y="3322640"/>
            <a:ext cx="304800" cy="381000"/>
          </a:xfrm>
          <a:prstGeom prst="rect">
            <a:avLst/>
          </a:prstGeom>
          <a:noFill/>
        </p:spPr>
        <p:txBody>
          <a:bodyPr wrap="square" rtlCol="0">
            <a:spAutoFit/>
          </a:bodyPr>
          <a:lstStyle/>
          <a:p>
            <a:r>
              <a:rPr lang="en-US" dirty="0" smtClean="0"/>
              <a:t>4</a:t>
            </a:r>
            <a:endParaRPr lang="en-US" dirty="0"/>
          </a:p>
        </p:txBody>
      </p:sp>
      <p:sp>
        <p:nvSpPr>
          <p:cNvPr id="14" name="TextBox 13"/>
          <p:cNvSpPr txBox="1"/>
          <p:nvPr/>
        </p:nvSpPr>
        <p:spPr>
          <a:xfrm>
            <a:off x="9707573" y="3831751"/>
            <a:ext cx="495300" cy="369332"/>
          </a:xfrm>
          <a:prstGeom prst="rect">
            <a:avLst/>
          </a:prstGeom>
          <a:noFill/>
        </p:spPr>
        <p:txBody>
          <a:bodyPr wrap="square" rtlCol="0">
            <a:spAutoFit/>
          </a:bodyPr>
          <a:lstStyle/>
          <a:p>
            <a:r>
              <a:rPr lang="en-US" dirty="0" smtClean="0"/>
              <a:t>5</a:t>
            </a:r>
            <a:endParaRPr lang="en-US" dirty="0"/>
          </a:p>
        </p:txBody>
      </p:sp>
      <p:sp>
        <p:nvSpPr>
          <p:cNvPr id="15" name="TextBox 14"/>
          <p:cNvSpPr txBox="1"/>
          <p:nvPr/>
        </p:nvSpPr>
        <p:spPr>
          <a:xfrm>
            <a:off x="10202873" y="4662219"/>
            <a:ext cx="400050" cy="381000"/>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305829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Conflict</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CA" b="1" dirty="0"/>
              <a:t>External Conflict:</a:t>
            </a:r>
          </a:p>
          <a:p>
            <a:pPr marL="0" indent="0">
              <a:buNone/>
            </a:pPr>
            <a:r>
              <a:rPr lang="en-CA" dirty="0"/>
              <a:t>This is a conflict between the protagonist and someone or something in his/her environment.  The antagonist may be another person, an animal, society, environment, fate or the unknown.  This type of conflict can by physical, emotional, or psychological. </a:t>
            </a:r>
          </a:p>
          <a:p>
            <a:pPr marL="0" indent="0">
              <a:buNone/>
            </a:pPr>
            <a:r>
              <a:rPr lang="en-CA" b="1" dirty="0"/>
              <a:t>Internal Conflict:</a:t>
            </a:r>
          </a:p>
          <a:p>
            <a:pPr marL="0" indent="0">
              <a:buNone/>
            </a:pPr>
            <a:r>
              <a:rPr lang="en-CA" dirty="0"/>
              <a:t>This conflict is internal in that it occurs within the mind of the protagonist.  It occurs within the character’s conscience, or between traits of the character’s own personality.  The protagonists experiences a conflict in thought or emotion.  </a:t>
            </a:r>
          </a:p>
          <a:p>
            <a:endParaRPr lang="en-CA" dirty="0"/>
          </a:p>
        </p:txBody>
      </p:sp>
    </p:spTree>
    <p:extLst>
      <p:ext uri="{BB962C8B-B14F-4D97-AF65-F5344CB8AC3E}">
        <p14:creationId xmlns:p14="http://schemas.microsoft.com/office/powerpoint/2010/main" val="2518838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Conflicts</a:t>
            </a:r>
            <a:endParaRPr lang="en-CA" dirty="0"/>
          </a:p>
        </p:txBody>
      </p:sp>
      <p:sp>
        <p:nvSpPr>
          <p:cNvPr id="3" name="Content Placeholder 2"/>
          <p:cNvSpPr>
            <a:spLocks noGrp="1"/>
          </p:cNvSpPr>
          <p:nvPr>
            <p:ph idx="1"/>
          </p:nvPr>
        </p:nvSpPr>
        <p:spPr>
          <a:xfrm>
            <a:off x="1478281" y="2395566"/>
            <a:ext cx="9720430" cy="4048263"/>
          </a:xfrm>
        </p:spPr>
        <p:txBody>
          <a:bodyPr>
            <a:normAutofit fontScale="70000" lnSpcReduction="20000"/>
          </a:bodyPr>
          <a:lstStyle/>
          <a:p>
            <a:r>
              <a:rPr lang="en-CA" sz="2900" b="1" dirty="0"/>
              <a:t>Person vs. Person</a:t>
            </a:r>
            <a:endParaRPr lang="en-US" sz="2900" dirty="0"/>
          </a:p>
          <a:p>
            <a:pPr lvl="1"/>
            <a:r>
              <a:rPr lang="en-CA" sz="2400" dirty="0"/>
              <a:t>One person vs. another</a:t>
            </a:r>
            <a:endParaRPr lang="en-US" sz="2400" dirty="0"/>
          </a:p>
          <a:p>
            <a:pPr lvl="1"/>
            <a:r>
              <a:rPr lang="en-CA" sz="2400" dirty="0" smtClean="0"/>
              <a:t>Ex: </a:t>
            </a:r>
            <a:r>
              <a:rPr lang="en-CA" sz="2400" dirty="0"/>
              <a:t>Jack and his arch enemy are in a battle to the </a:t>
            </a:r>
            <a:r>
              <a:rPr lang="en-CA" sz="2400" dirty="0" smtClean="0"/>
              <a:t>death.</a:t>
            </a:r>
            <a:endParaRPr lang="en-US" sz="2400" dirty="0"/>
          </a:p>
          <a:p>
            <a:pPr lvl="1"/>
            <a:r>
              <a:rPr lang="en-CA" sz="2400" dirty="0"/>
              <a:t>(This conflict does not have to be a physical fight; it can more subtle as well – they are both trying to date the same girl)</a:t>
            </a:r>
            <a:endParaRPr lang="en-US" sz="2400" dirty="0"/>
          </a:p>
          <a:p>
            <a:r>
              <a:rPr lang="en-CA" sz="2800" b="1" dirty="0" smtClean="0"/>
              <a:t>Person </a:t>
            </a:r>
            <a:r>
              <a:rPr lang="en-CA" sz="2800" b="1" dirty="0"/>
              <a:t>vs. Her/Himself</a:t>
            </a:r>
            <a:endParaRPr lang="en-US" sz="2800" dirty="0"/>
          </a:p>
          <a:p>
            <a:pPr lvl="1"/>
            <a:r>
              <a:rPr lang="en-CA" sz="2400" dirty="0"/>
              <a:t>A character undergoing a personal </a:t>
            </a:r>
            <a:r>
              <a:rPr lang="en-CA" sz="2400" dirty="0" smtClean="0"/>
              <a:t>struggle.  This is an </a:t>
            </a:r>
            <a:r>
              <a:rPr lang="en-CA" sz="2400" b="1" dirty="0" smtClean="0"/>
              <a:t>internal </a:t>
            </a:r>
            <a:r>
              <a:rPr lang="en-CA" sz="2400" dirty="0" smtClean="0"/>
              <a:t>conflict.</a:t>
            </a:r>
            <a:endParaRPr lang="en-US" sz="2400" dirty="0"/>
          </a:p>
          <a:p>
            <a:pPr lvl="1"/>
            <a:r>
              <a:rPr lang="en-CA" sz="2400" dirty="0" smtClean="0"/>
              <a:t>Ex: </a:t>
            </a:r>
            <a:r>
              <a:rPr lang="en-CA" sz="2400" dirty="0"/>
              <a:t>Sheila is obsessed with her self image and struggles to lose </a:t>
            </a:r>
            <a:r>
              <a:rPr lang="en-CA" sz="2400" dirty="0" smtClean="0"/>
              <a:t>weight. </a:t>
            </a:r>
            <a:endParaRPr lang="en-CA" sz="2400" dirty="0"/>
          </a:p>
          <a:p>
            <a:r>
              <a:rPr lang="en-CA" sz="2800" b="1" dirty="0"/>
              <a:t>Person vs. Nature</a:t>
            </a:r>
            <a:endParaRPr lang="en-US" sz="2800" dirty="0"/>
          </a:p>
          <a:p>
            <a:pPr lvl="1"/>
            <a:r>
              <a:rPr lang="en-CA" sz="2400" dirty="0"/>
              <a:t>A character in a struggle against a natural </a:t>
            </a:r>
            <a:r>
              <a:rPr lang="en-CA" sz="2400" dirty="0" smtClean="0"/>
              <a:t>element.</a:t>
            </a:r>
            <a:endParaRPr lang="en-US" sz="2400" dirty="0"/>
          </a:p>
          <a:p>
            <a:pPr lvl="1"/>
            <a:r>
              <a:rPr lang="en-CA" sz="2400" dirty="0" smtClean="0"/>
              <a:t>Ex: </a:t>
            </a:r>
            <a:r>
              <a:rPr lang="en-CA" sz="2400" dirty="0"/>
              <a:t>Bob struggles to survive the </a:t>
            </a:r>
            <a:r>
              <a:rPr lang="en-CA" sz="2400" dirty="0" smtClean="0"/>
              <a:t>hurricane.</a:t>
            </a:r>
          </a:p>
          <a:p>
            <a:pPr lvl="1"/>
            <a:endParaRPr lang="en-US" sz="2400" dirty="0"/>
          </a:p>
          <a:p>
            <a:endParaRPr lang="en-CA" dirty="0"/>
          </a:p>
        </p:txBody>
      </p:sp>
    </p:spTree>
    <p:extLst>
      <p:ext uri="{BB962C8B-B14F-4D97-AF65-F5344CB8AC3E}">
        <p14:creationId xmlns:p14="http://schemas.microsoft.com/office/powerpoint/2010/main" val="4225188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Conflicts</a:t>
            </a:r>
            <a:endParaRPr lang="en-CA" dirty="0"/>
          </a:p>
        </p:txBody>
      </p:sp>
      <p:sp>
        <p:nvSpPr>
          <p:cNvPr id="3" name="Content Placeholder 2"/>
          <p:cNvSpPr>
            <a:spLocks noGrp="1"/>
          </p:cNvSpPr>
          <p:nvPr>
            <p:ph idx="1"/>
          </p:nvPr>
        </p:nvSpPr>
        <p:spPr>
          <a:xfrm>
            <a:off x="1295401" y="2374051"/>
            <a:ext cx="9892551" cy="3811595"/>
          </a:xfrm>
        </p:spPr>
        <p:txBody>
          <a:bodyPr>
            <a:noAutofit/>
          </a:bodyPr>
          <a:lstStyle/>
          <a:p>
            <a:r>
              <a:rPr lang="en-CA" sz="2000" b="1" dirty="0"/>
              <a:t>Person vs. Supernatural</a:t>
            </a:r>
            <a:endParaRPr lang="en-US" sz="2000" dirty="0"/>
          </a:p>
          <a:p>
            <a:pPr lvl="1"/>
            <a:r>
              <a:rPr lang="en-CA" sz="1700" dirty="0"/>
              <a:t>A character in a struggle against something non –human </a:t>
            </a:r>
            <a:r>
              <a:rPr lang="en-CA" sz="1700" dirty="0" smtClean="0"/>
              <a:t>(mystical animals</a:t>
            </a:r>
            <a:r>
              <a:rPr lang="en-CA" sz="1700" dirty="0"/>
              <a:t>, aliens, other creatures</a:t>
            </a:r>
            <a:r>
              <a:rPr lang="en-CA" sz="1700" dirty="0" smtClean="0"/>
              <a:t>).</a:t>
            </a:r>
            <a:endParaRPr lang="en-US" sz="1700" dirty="0"/>
          </a:p>
          <a:p>
            <a:pPr lvl="1"/>
            <a:r>
              <a:rPr lang="en-CA" sz="1700" dirty="0" smtClean="0"/>
              <a:t>Ex: </a:t>
            </a:r>
            <a:r>
              <a:rPr lang="en-CA" sz="1700" dirty="0"/>
              <a:t>Freda is being hunted by a </a:t>
            </a:r>
            <a:r>
              <a:rPr lang="en-CA" sz="1700" dirty="0" smtClean="0"/>
              <a:t>sasquatch.</a:t>
            </a:r>
            <a:endParaRPr lang="en-US" sz="1700" dirty="0" smtClean="0"/>
          </a:p>
          <a:p>
            <a:r>
              <a:rPr lang="en-CA" sz="2000" b="1" dirty="0" smtClean="0"/>
              <a:t>Person vs. Society</a:t>
            </a:r>
          </a:p>
          <a:p>
            <a:pPr lvl="1"/>
            <a:r>
              <a:rPr lang="en-CA" sz="1700" dirty="0" smtClean="0"/>
              <a:t>Character is </a:t>
            </a:r>
            <a:r>
              <a:rPr lang="en-CA" sz="1700" dirty="0"/>
              <a:t>in a struggle with societal norms, values and laws.</a:t>
            </a:r>
          </a:p>
          <a:p>
            <a:pPr lvl="1"/>
            <a:r>
              <a:rPr lang="en-CA" sz="1700" dirty="0" smtClean="0"/>
              <a:t>Ex</a:t>
            </a:r>
            <a:r>
              <a:rPr lang="en-CA" sz="1700" dirty="0"/>
              <a:t>: Dancing is outlawed in a town and Nancy is determined to start a dancing </a:t>
            </a:r>
            <a:r>
              <a:rPr lang="en-CA" sz="1700" dirty="0" smtClean="0"/>
              <a:t>competition.</a:t>
            </a:r>
          </a:p>
          <a:p>
            <a:r>
              <a:rPr lang="en-CA" sz="2000" b="1" dirty="0" smtClean="0"/>
              <a:t>Person vs. Fate</a:t>
            </a:r>
          </a:p>
          <a:p>
            <a:pPr lvl="1">
              <a:buFont typeface="Arial" panose="020B0604020202020204" pitchFamily="34" charset="0"/>
              <a:buChar char="•"/>
            </a:pPr>
            <a:r>
              <a:rPr lang="en-CA" sz="1700" dirty="0" smtClean="0"/>
              <a:t>Character is against “luck” or has a series of misfortunate events.</a:t>
            </a:r>
          </a:p>
          <a:p>
            <a:pPr lvl="1">
              <a:buFont typeface="Arial" panose="020B0604020202020204" pitchFamily="34" charset="0"/>
              <a:buChar char="•"/>
            </a:pPr>
            <a:r>
              <a:rPr lang="en-CA" sz="1700" dirty="0" smtClean="0"/>
              <a:t>Ex. Joe constantly has bad luck when playing poker.  </a:t>
            </a:r>
          </a:p>
        </p:txBody>
      </p:sp>
    </p:spTree>
    <p:extLst>
      <p:ext uri="{BB962C8B-B14F-4D97-AF65-F5344CB8AC3E}">
        <p14:creationId xmlns:p14="http://schemas.microsoft.com/office/powerpoint/2010/main" val="1647003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Irony</a:t>
            </a:r>
            <a:endParaRPr lang="en-CA" dirty="0"/>
          </a:p>
        </p:txBody>
      </p:sp>
      <p:sp>
        <p:nvSpPr>
          <p:cNvPr id="3" name="Content Placeholder 2"/>
          <p:cNvSpPr>
            <a:spLocks noGrp="1"/>
          </p:cNvSpPr>
          <p:nvPr>
            <p:ph idx="1"/>
          </p:nvPr>
        </p:nvSpPr>
        <p:spPr/>
        <p:txBody>
          <a:bodyPr/>
          <a:lstStyle/>
          <a:p>
            <a:r>
              <a:rPr lang="en-CA" dirty="0" smtClean="0"/>
              <a:t>Irony always presents a discrepancy between appearance and reality: between what words seem to say and what they really mean: between what logically may be expected to happen and what does happen: between what seems to be the appropriate outcome of action and actual outcome.</a:t>
            </a:r>
          </a:p>
          <a:p>
            <a:r>
              <a:rPr lang="en-CA" dirty="0" smtClean="0"/>
              <a:t>There are three types of irony: Verbal, Dramatic and Situational.</a:t>
            </a:r>
          </a:p>
          <a:p>
            <a:endParaRPr lang="en-CA" dirty="0"/>
          </a:p>
        </p:txBody>
      </p:sp>
    </p:spTree>
    <p:extLst>
      <p:ext uri="{BB962C8B-B14F-4D97-AF65-F5344CB8AC3E}">
        <p14:creationId xmlns:p14="http://schemas.microsoft.com/office/powerpoint/2010/main" val="1539343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Verbal Irony</a:t>
            </a:r>
            <a:endParaRPr lang="en-CA" dirty="0"/>
          </a:p>
        </p:txBody>
      </p:sp>
      <p:sp>
        <p:nvSpPr>
          <p:cNvPr id="3" name="Content Placeholder 2"/>
          <p:cNvSpPr>
            <a:spLocks noGrp="1"/>
          </p:cNvSpPr>
          <p:nvPr>
            <p:ph idx="1"/>
          </p:nvPr>
        </p:nvSpPr>
        <p:spPr/>
        <p:txBody>
          <a:bodyPr/>
          <a:lstStyle/>
          <a:p>
            <a:r>
              <a:rPr lang="en-CA" dirty="0"/>
              <a:t>This is the contrast between what is said and what is meant. In other words, sarcasm. </a:t>
            </a:r>
          </a:p>
          <a:p>
            <a:r>
              <a:rPr lang="en-CA" dirty="0"/>
              <a:t>The speaker says the opposite of what is meant.</a:t>
            </a:r>
          </a:p>
          <a:p>
            <a:pPr marL="0" indent="0">
              <a:buNone/>
            </a:pPr>
            <a:r>
              <a:rPr lang="en-CA" dirty="0"/>
              <a:t>Ex.  A character says to a dentist, “Oh, I just love having my teeth drilled.”</a:t>
            </a:r>
          </a:p>
        </p:txBody>
      </p:sp>
    </p:spTree>
    <p:extLst>
      <p:ext uri="{BB962C8B-B14F-4D97-AF65-F5344CB8AC3E}">
        <p14:creationId xmlns:p14="http://schemas.microsoft.com/office/powerpoint/2010/main" val="3173615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Dramatic Irony</a:t>
            </a:r>
            <a:endParaRPr lang="en-CA" dirty="0"/>
          </a:p>
        </p:txBody>
      </p:sp>
      <p:sp>
        <p:nvSpPr>
          <p:cNvPr id="3" name="Content Placeholder 2"/>
          <p:cNvSpPr>
            <a:spLocks noGrp="1"/>
          </p:cNvSpPr>
          <p:nvPr>
            <p:ph idx="1"/>
          </p:nvPr>
        </p:nvSpPr>
        <p:spPr/>
        <p:txBody>
          <a:bodyPr>
            <a:normAutofit fontScale="92500" lnSpcReduction="20000"/>
          </a:bodyPr>
          <a:lstStyle/>
          <a:p>
            <a:r>
              <a:rPr lang="en-CA" dirty="0"/>
              <a:t>This is the contrast between what the character thinks to be true and what we (the reader) know to be true.  </a:t>
            </a:r>
          </a:p>
          <a:p>
            <a:r>
              <a:rPr lang="en-CA" dirty="0"/>
              <a:t>Sometimes as we read we are placed in the position of knowing more than what one character knows.  Because we know something the character does not, we read to discover how the character will react when he or she learns the truth of the situation.  </a:t>
            </a:r>
          </a:p>
          <a:p>
            <a:pPr marL="0" indent="0">
              <a:buNone/>
            </a:pPr>
            <a:r>
              <a:rPr lang="en-CA" dirty="0" smtClean="0"/>
              <a:t>Ex.  In “The Tell-Tale Heart,” the murderer can hear the heart of the victim beating under the floorboards while he hosts tea with the investigating police officers.  The murderer is convinced the heart is actually beating, while the readers know that it is all in his mind.    </a:t>
            </a:r>
            <a:endParaRPr lang="en-CA" dirty="0"/>
          </a:p>
        </p:txBody>
      </p:sp>
    </p:spTree>
    <p:extLst>
      <p:ext uri="{BB962C8B-B14F-4D97-AF65-F5344CB8AC3E}">
        <p14:creationId xmlns:p14="http://schemas.microsoft.com/office/powerpoint/2010/main" val="1269882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Situational Irony</a:t>
            </a:r>
            <a:endParaRPr lang="en-CA" dirty="0"/>
          </a:p>
        </p:txBody>
      </p:sp>
      <p:sp>
        <p:nvSpPr>
          <p:cNvPr id="3" name="Content Placeholder 2"/>
          <p:cNvSpPr>
            <a:spLocks noGrp="1"/>
          </p:cNvSpPr>
          <p:nvPr>
            <p:ph idx="1"/>
          </p:nvPr>
        </p:nvSpPr>
        <p:spPr/>
        <p:txBody>
          <a:bodyPr/>
          <a:lstStyle/>
          <a:p>
            <a:r>
              <a:rPr lang="en-CA" dirty="0"/>
              <a:t>This is the most common in literature.  It is the contrast between what happens and what was expected (or what would seem appropriate). </a:t>
            </a:r>
          </a:p>
          <a:p>
            <a:r>
              <a:rPr lang="en-CA" dirty="0"/>
              <a:t> Because it emerges from the events and circumstances of a </a:t>
            </a:r>
            <a:r>
              <a:rPr lang="en-CA" dirty="0" smtClean="0"/>
              <a:t>story, </a:t>
            </a:r>
            <a:r>
              <a:rPr lang="en-CA" dirty="0"/>
              <a:t>it is often more subtle and effective than verbal or dramatic irony. </a:t>
            </a:r>
            <a:endParaRPr lang="en-CA" dirty="0" smtClean="0"/>
          </a:p>
          <a:p>
            <a:pPr marL="0" indent="0">
              <a:buNone/>
            </a:pPr>
            <a:r>
              <a:rPr lang="en-CA" dirty="0" smtClean="0"/>
              <a:t>Ex: A soldier that recently returned home from years of war uninjured is killed in a bank robbery.  </a:t>
            </a:r>
            <a:endParaRPr lang="en-CA" dirty="0"/>
          </a:p>
          <a:p>
            <a:endParaRPr lang="en-CA" dirty="0"/>
          </a:p>
        </p:txBody>
      </p:sp>
    </p:spTree>
    <p:extLst>
      <p:ext uri="{BB962C8B-B14F-4D97-AF65-F5344CB8AC3E}">
        <p14:creationId xmlns:p14="http://schemas.microsoft.com/office/powerpoint/2010/main" val="2454318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Theme</a:t>
            </a:r>
            <a:endParaRPr lang="en-CA" dirty="0"/>
          </a:p>
        </p:txBody>
      </p:sp>
      <p:sp>
        <p:nvSpPr>
          <p:cNvPr id="3" name="Content Placeholder 2"/>
          <p:cNvSpPr>
            <a:spLocks noGrp="1"/>
          </p:cNvSpPr>
          <p:nvPr>
            <p:ph idx="1"/>
          </p:nvPr>
        </p:nvSpPr>
        <p:spPr>
          <a:xfrm>
            <a:off x="957429" y="2546173"/>
            <a:ext cx="10467191" cy="3488867"/>
          </a:xfrm>
        </p:spPr>
        <p:txBody>
          <a:bodyPr>
            <a:normAutofit fontScale="85000" lnSpcReduction="20000"/>
          </a:bodyPr>
          <a:lstStyle/>
          <a:p>
            <a:r>
              <a:rPr lang="en-CA" dirty="0" smtClean="0">
                <a:solidFill>
                  <a:schemeClr val="tx1"/>
                </a:solidFill>
              </a:rPr>
              <a:t>The controlling idea or central insight about life that the author reveals through the course of the story. </a:t>
            </a:r>
          </a:p>
          <a:p>
            <a:r>
              <a:rPr lang="en-CA" dirty="0">
                <a:solidFill>
                  <a:schemeClr val="tx1"/>
                </a:solidFill>
              </a:rPr>
              <a:t>The meaning or purpose of a story, usually implied and not stated directly, usually makes a comment about human nature</a:t>
            </a:r>
            <a:r>
              <a:rPr lang="en-CA" dirty="0" smtClean="0">
                <a:solidFill>
                  <a:schemeClr val="tx1"/>
                </a:solidFill>
              </a:rPr>
              <a:t>.</a:t>
            </a:r>
          </a:p>
          <a:p>
            <a:r>
              <a:rPr lang="en-CA" dirty="0" smtClean="0">
                <a:solidFill>
                  <a:schemeClr val="tx1"/>
                </a:solidFill>
              </a:rPr>
              <a:t>Theme statements are not one word:</a:t>
            </a:r>
          </a:p>
          <a:p>
            <a:pPr marL="0" indent="0" fontAlgn="t">
              <a:buNone/>
            </a:pPr>
            <a:r>
              <a:rPr lang="en-CA" dirty="0" smtClean="0">
                <a:solidFill>
                  <a:schemeClr val="tx1"/>
                </a:solidFill>
              </a:rPr>
              <a:t>Ineffective Theme: </a:t>
            </a:r>
            <a:r>
              <a:rPr lang="en-CA" dirty="0">
                <a:solidFill>
                  <a:schemeClr val="tx1"/>
                </a:solidFill>
              </a:rPr>
              <a:t>The theme of </a:t>
            </a:r>
            <a:r>
              <a:rPr lang="en-CA" u="sng" dirty="0">
                <a:solidFill>
                  <a:schemeClr val="tx1"/>
                </a:solidFill>
              </a:rPr>
              <a:t>Macbeth </a:t>
            </a:r>
            <a:r>
              <a:rPr lang="en-CA" dirty="0">
                <a:solidFill>
                  <a:schemeClr val="tx1"/>
                </a:solidFill>
              </a:rPr>
              <a:t>is ambition.</a:t>
            </a:r>
          </a:p>
          <a:p>
            <a:pPr marL="0" indent="0" fontAlgn="t">
              <a:buNone/>
            </a:pPr>
            <a:r>
              <a:rPr lang="en-CA" dirty="0">
                <a:solidFill>
                  <a:schemeClr val="tx1"/>
                </a:solidFill>
              </a:rPr>
              <a:t>Effective </a:t>
            </a:r>
            <a:r>
              <a:rPr lang="en-CA" dirty="0" smtClean="0">
                <a:solidFill>
                  <a:schemeClr val="tx1"/>
                </a:solidFill>
              </a:rPr>
              <a:t>Theme: The </a:t>
            </a:r>
            <a:r>
              <a:rPr lang="en-CA" dirty="0">
                <a:solidFill>
                  <a:schemeClr val="tx1"/>
                </a:solidFill>
              </a:rPr>
              <a:t>theme of </a:t>
            </a:r>
            <a:r>
              <a:rPr lang="en-CA" u="sng" dirty="0">
                <a:solidFill>
                  <a:schemeClr val="tx1"/>
                </a:solidFill>
              </a:rPr>
              <a:t>Macbeth </a:t>
            </a:r>
            <a:r>
              <a:rPr lang="en-CA" dirty="0">
                <a:solidFill>
                  <a:schemeClr val="tx1"/>
                </a:solidFill>
              </a:rPr>
              <a:t>is that excessive ambition can bring about a person's downfall.	</a:t>
            </a:r>
            <a:endParaRPr lang="en-CA" dirty="0" smtClean="0">
              <a:solidFill>
                <a:schemeClr val="tx1"/>
              </a:solidFill>
            </a:endParaRPr>
          </a:p>
          <a:p>
            <a:pPr marL="0" indent="0" fontAlgn="t">
              <a:buNone/>
            </a:pPr>
            <a:r>
              <a:rPr lang="en-CA" dirty="0" smtClean="0">
                <a:solidFill>
                  <a:schemeClr val="tx1"/>
                </a:solidFill>
              </a:rPr>
              <a:t>Effective Theme: </a:t>
            </a:r>
            <a:r>
              <a:rPr lang="en-CA" dirty="0">
                <a:solidFill>
                  <a:schemeClr val="tx1"/>
                </a:solidFill>
              </a:rPr>
              <a:t>In </a:t>
            </a:r>
            <a:r>
              <a:rPr lang="en-CA" dirty="0">
                <a:solidFill>
                  <a:schemeClr val="dk1"/>
                </a:solidFill>
              </a:rPr>
              <a:t>“Thank you Ma’am” the theme is that if given the chance, we will see that there are people willing to help others, no matter </a:t>
            </a:r>
            <a:r>
              <a:rPr lang="en-CA" dirty="0" smtClean="0">
                <a:solidFill>
                  <a:schemeClr val="dk1"/>
                </a:solidFill>
              </a:rPr>
              <a:t>what. </a:t>
            </a:r>
            <a:endParaRPr lang="en-US" dirty="0"/>
          </a:p>
          <a:p>
            <a:pPr marL="0" indent="0" fontAlgn="t">
              <a:buNone/>
            </a:pPr>
            <a:endParaRPr lang="en-CA" dirty="0" smtClean="0"/>
          </a:p>
          <a:p>
            <a:pPr marL="0" indent="0" fontAlgn="t">
              <a:buNone/>
            </a:pPr>
            <a:endParaRPr lang="en-CA" dirty="0"/>
          </a:p>
          <a:p>
            <a:pPr marL="0" indent="0">
              <a:buNone/>
            </a:pPr>
            <a:endParaRPr lang="en-CA" dirty="0" smtClean="0"/>
          </a:p>
        </p:txBody>
      </p:sp>
    </p:spTree>
    <p:extLst>
      <p:ext uri="{BB962C8B-B14F-4D97-AF65-F5344CB8AC3E}">
        <p14:creationId xmlns:p14="http://schemas.microsoft.com/office/powerpoint/2010/main" val="543989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Literary Terms</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b="1" dirty="0" smtClean="0"/>
              <a:t>Flashback:</a:t>
            </a:r>
          </a:p>
          <a:p>
            <a:r>
              <a:rPr lang="en-CA" dirty="0" smtClean="0"/>
              <a:t>Flashback is an interruption in the flow of the story to portray an incident that occurred in the past (before the story took place).</a:t>
            </a:r>
          </a:p>
          <a:p>
            <a:pPr marL="0" indent="0">
              <a:buNone/>
            </a:pPr>
            <a:r>
              <a:rPr lang="en-CA" dirty="0" smtClean="0"/>
              <a:t>Ex. </a:t>
            </a:r>
            <a:r>
              <a:rPr lang="en-CA" dirty="0">
                <a:solidFill>
                  <a:schemeClr val="dk1"/>
                </a:solidFill>
              </a:rPr>
              <a:t>In a story about a homeless man, he thinks back to how he lost his job and ended up </a:t>
            </a:r>
            <a:r>
              <a:rPr lang="en-CA" dirty="0" smtClean="0">
                <a:solidFill>
                  <a:schemeClr val="dk1"/>
                </a:solidFill>
              </a:rPr>
              <a:t>homeless.</a:t>
            </a:r>
            <a:endParaRPr lang="en-US" dirty="0"/>
          </a:p>
          <a:p>
            <a:pPr marL="0" indent="0">
              <a:buNone/>
            </a:pPr>
            <a:r>
              <a:rPr lang="en-CA" b="1" dirty="0" smtClean="0"/>
              <a:t>Foreshadowing: </a:t>
            </a:r>
          </a:p>
          <a:p>
            <a:r>
              <a:rPr lang="en-CA" dirty="0"/>
              <a:t> </a:t>
            </a:r>
            <a:r>
              <a:rPr lang="en-CA" dirty="0" smtClean="0"/>
              <a:t>A technique in which the author gives hints or clues about what is going to happen.  Sometimes the hints are so subtle that the reader misses them until the event has occurred. </a:t>
            </a:r>
          </a:p>
          <a:p>
            <a:pPr marL="0" indent="0">
              <a:buNone/>
            </a:pPr>
            <a:r>
              <a:rPr lang="en-CA" dirty="0" smtClean="0"/>
              <a:t>Ex. </a:t>
            </a:r>
            <a:r>
              <a:rPr lang="en-CA" dirty="0">
                <a:solidFill>
                  <a:schemeClr val="dk1"/>
                </a:solidFill>
              </a:rPr>
              <a:t>A character saying, “The weather is bad Billy, I have a feeling we shouldn’t go for the boat ride tomorrow,” and Billy dyeing at sea in the storm is </a:t>
            </a:r>
            <a:r>
              <a:rPr lang="en-CA" dirty="0" smtClean="0">
                <a:solidFill>
                  <a:schemeClr val="dk1"/>
                </a:solidFill>
              </a:rPr>
              <a:t>foreshadowing. </a:t>
            </a:r>
            <a:endParaRPr lang="en-CA" dirty="0"/>
          </a:p>
        </p:txBody>
      </p:sp>
    </p:spTree>
    <p:extLst>
      <p:ext uri="{BB962C8B-B14F-4D97-AF65-F5344CB8AC3E}">
        <p14:creationId xmlns:p14="http://schemas.microsoft.com/office/powerpoint/2010/main" val="2898716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Literary Terms</a:t>
            </a:r>
            <a:endParaRPr lang="en-CA" dirty="0"/>
          </a:p>
        </p:txBody>
      </p:sp>
      <p:sp>
        <p:nvSpPr>
          <p:cNvPr id="3" name="Content Placeholder 2"/>
          <p:cNvSpPr>
            <a:spLocks noGrp="1"/>
          </p:cNvSpPr>
          <p:nvPr>
            <p:ph idx="1"/>
          </p:nvPr>
        </p:nvSpPr>
        <p:spPr>
          <a:xfrm>
            <a:off x="1043492" y="2571078"/>
            <a:ext cx="10585524" cy="3240244"/>
          </a:xfrm>
        </p:spPr>
        <p:txBody>
          <a:bodyPr>
            <a:normAutofit fontScale="70000" lnSpcReduction="20000"/>
          </a:bodyPr>
          <a:lstStyle/>
          <a:p>
            <a:pPr marL="0" indent="0">
              <a:buNone/>
            </a:pPr>
            <a:r>
              <a:rPr lang="en-CA" b="1" dirty="0" smtClean="0"/>
              <a:t>Mood:</a:t>
            </a:r>
          </a:p>
          <a:p>
            <a:r>
              <a:rPr lang="en-CA" dirty="0">
                <a:solidFill>
                  <a:schemeClr val="dk1"/>
                </a:solidFill>
              </a:rPr>
              <a:t>The overall feeling created by the </a:t>
            </a:r>
            <a:r>
              <a:rPr lang="en-CA" dirty="0" smtClean="0">
                <a:solidFill>
                  <a:schemeClr val="dk1"/>
                </a:solidFill>
              </a:rPr>
              <a:t>author.</a:t>
            </a:r>
            <a:endParaRPr lang="en-US" dirty="0">
              <a:solidFill>
                <a:schemeClr val="dk1"/>
              </a:solidFill>
            </a:endParaRPr>
          </a:p>
          <a:p>
            <a:pPr marL="0" indent="0">
              <a:buNone/>
            </a:pPr>
            <a:r>
              <a:rPr lang="en-CA" dirty="0" smtClean="0">
                <a:solidFill>
                  <a:schemeClr val="dk1"/>
                </a:solidFill>
              </a:rPr>
              <a:t>Ex. In </a:t>
            </a:r>
            <a:r>
              <a:rPr lang="en-CA" dirty="0">
                <a:solidFill>
                  <a:schemeClr val="dk1"/>
                </a:solidFill>
              </a:rPr>
              <a:t>“The Tell Tale Heart” the mood is tense and </a:t>
            </a:r>
            <a:r>
              <a:rPr lang="en-CA" dirty="0" smtClean="0">
                <a:solidFill>
                  <a:schemeClr val="dk1"/>
                </a:solidFill>
              </a:rPr>
              <a:t>uncertain.</a:t>
            </a:r>
            <a:endParaRPr lang="en-CA" dirty="0" smtClean="0"/>
          </a:p>
          <a:p>
            <a:pPr marL="0" indent="0">
              <a:buNone/>
            </a:pPr>
            <a:r>
              <a:rPr lang="en-CA" b="1" dirty="0" smtClean="0"/>
              <a:t>Tone:</a:t>
            </a:r>
          </a:p>
          <a:p>
            <a:r>
              <a:rPr lang="en-CA" dirty="0">
                <a:solidFill>
                  <a:schemeClr val="dk1"/>
                </a:solidFill>
              </a:rPr>
              <a:t>Tone is the author’s attitude.  Much like tone of voice, it can be sympathetic, sarcastic, condescending, grateful, etc</a:t>
            </a:r>
            <a:r>
              <a:rPr lang="en-CA" dirty="0" smtClean="0">
                <a:solidFill>
                  <a:schemeClr val="dk1"/>
                </a:solidFill>
              </a:rPr>
              <a:t>.</a:t>
            </a:r>
            <a:endParaRPr lang="en-CA" dirty="0" smtClean="0"/>
          </a:p>
          <a:p>
            <a:pPr marL="0" indent="0">
              <a:buNone/>
            </a:pPr>
            <a:r>
              <a:rPr lang="en-CA" b="1" dirty="0" smtClean="0"/>
              <a:t>Atmosphere:</a:t>
            </a:r>
            <a:endParaRPr lang="en-CA" dirty="0" smtClean="0"/>
          </a:p>
          <a:p>
            <a:r>
              <a:rPr lang="en-CA" dirty="0" smtClean="0"/>
              <a:t>The feeling created by the setting. </a:t>
            </a:r>
          </a:p>
          <a:p>
            <a:pPr marL="0" indent="0">
              <a:buNone/>
            </a:pPr>
            <a:r>
              <a:rPr lang="en-CA" dirty="0" smtClean="0"/>
              <a:t>Ex.  A haunted house would create an eerie atmosphere. </a:t>
            </a:r>
          </a:p>
          <a:p>
            <a:pPr>
              <a:buFont typeface="Wingdings" panose="05000000000000000000" pitchFamily="2" charset="2"/>
              <a:buChar char="Ø"/>
            </a:pPr>
            <a:r>
              <a:rPr lang="en-CA" b="1" dirty="0">
                <a:solidFill>
                  <a:schemeClr val="dk1"/>
                </a:solidFill>
              </a:rPr>
              <a:t>For our purpose tone, atmosphere and mood are basically interchangeable</a:t>
            </a:r>
            <a:r>
              <a:rPr lang="en-CA" b="1" dirty="0" smtClean="0">
                <a:solidFill>
                  <a:schemeClr val="dk1"/>
                </a:solidFill>
              </a:rPr>
              <a:t>. Use adjectives to describe each. </a:t>
            </a:r>
            <a:endParaRPr lang="en-US" b="1" dirty="0"/>
          </a:p>
          <a:p>
            <a:pPr marL="0" indent="0">
              <a:buNone/>
            </a:pPr>
            <a:endParaRPr lang="en-CA" dirty="0" smtClean="0"/>
          </a:p>
          <a:p>
            <a:pPr>
              <a:buFont typeface="Arial" panose="020B0604020202020204" pitchFamily="34" charset="0"/>
              <a:buChar char="•"/>
            </a:pPr>
            <a:endParaRPr lang="en-CA" dirty="0" smtClean="0"/>
          </a:p>
          <a:p>
            <a:pPr marL="0" indent="0">
              <a:buNone/>
            </a:pPr>
            <a:endParaRPr lang="en-CA" dirty="0"/>
          </a:p>
        </p:txBody>
      </p:sp>
    </p:spTree>
    <p:extLst>
      <p:ext uri="{BB962C8B-B14F-4D97-AF65-F5344CB8AC3E}">
        <p14:creationId xmlns:p14="http://schemas.microsoft.com/office/powerpoint/2010/main" val="1897908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Plot</a:t>
            </a:r>
            <a:endParaRPr lang="en-CA" dirty="0"/>
          </a:p>
        </p:txBody>
      </p:sp>
      <p:sp>
        <p:nvSpPr>
          <p:cNvPr id="3" name="Content Placeholder 2"/>
          <p:cNvSpPr>
            <a:spLocks noGrp="1"/>
          </p:cNvSpPr>
          <p:nvPr>
            <p:ph idx="1"/>
          </p:nvPr>
        </p:nvSpPr>
        <p:spPr/>
        <p:txBody>
          <a:bodyPr/>
          <a:lstStyle/>
          <a:p>
            <a:r>
              <a:rPr lang="en-CA" dirty="0" smtClean="0"/>
              <a:t>Plot is the sequence of incidents or events of which a story is composed.</a:t>
            </a:r>
          </a:p>
          <a:p>
            <a:r>
              <a:rPr lang="en-CA" dirty="0" smtClean="0"/>
              <a:t>  Most short stories follow a similar line of plot development. </a:t>
            </a:r>
          </a:p>
          <a:p>
            <a:r>
              <a:rPr lang="en-CA" dirty="0" smtClean="0"/>
              <a:t>Although sometimes an author may not follow the elements in the order given, these elements are always found somewhere in the story.</a:t>
            </a:r>
            <a:endParaRPr lang="en-CA" dirty="0"/>
          </a:p>
        </p:txBody>
      </p:sp>
    </p:spTree>
    <p:extLst>
      <p:ext uri="{BB962C8B-B14F-4D97-AF65-F5344CB8AC3E}">
        <p14:creationId xmlns:p14="http://schemas.microsoft.com/office/powerpoint/2010/main" val="1457582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Symbolism</a:t>
            </a:r>
            <a:endParaRPr lang="en-CA" dirty="0"/>
          </a:p>
        </p:txBody>
      </p:sp>
      <p:sp>
        <p:nvSpPr>
          <p:cNvPr id="3" name="Content Placeholder 2"/>
          <p:cNvSpPr>
            <a:spLocks noGrp="1"/>
          </p:cNvSpPr>
          <p:nvPr>
            <p:ph idx="1"/>
          </p:nvPr>
        </p:nvSpPr>
        <p:spPr/>
        <p:txBody>
          <a:bodyPr>
            <a:normAutofit lnSpcReduction="10000"/>
          </a:bodyPr>
          <a:lstStyle/>
          <a:p>
            <a:r>
              <a:rPr lang="en-CA" dirty="0"/>
              <a:t>A “symbol” is an object or thing that represents an idea, feeling, person, or </a:t>
            </a:r>
            <a:r>
              <a:rPr lang="en-CA" dirty="0" smtClean="0"/>
              <a:t>symbolic object.</a:t>
            </a:r>
          </a:p>
          <a:p>
            <a:r>
              <a:rPr lang="en-CA" dirty="0"/>
              <a:t>Symbolism is used in literature to provide meaning to the writing beyond what is actually being said. </a:t>
            </a:r>
          </a:p>
          <a:p>
            <a:r>
              <a:rPr lang="en-CA" dirty="0"/>
              <a:t>Symbols enhance the story by creating another level to the writing. </a:t>
            </a:r>
          </a:p>
          <a:p>
            <a:r>
              <a:rPr lang="en-CA" dirty="0"/>
              <a:t>There is a literal level and a symbolic level when symbolism is used in writing. </a:t>
            </a:r>
          </a:p>
          <a:p>
            <a:pPr marL="0" indent="0">
              <a:buNone/>
            </a:pPr>
            <a:r>
              <a:rPr lang="en-CA" dirty="0" smtClean="0"/>
              <a:t>Ex.  A white dove can symbolize peace or freedom.  </a:t>
            </a:r>
            <a:endParaRPr lang="en-CA" dirty="0"/>
          </a:p>
          <a:p>
            <a:endParaRPr lang="en-CA" dirty="0"/>
          </a:p>
        </p:txBody>
      </p:sp>
    </p:spTree>
    <p:extLst>
      <p:ext uri="{BB962C8B-B14F-4D97-AF65-F5344CB8AC3E}">
        <p14:creationId xmlns:p14="http://schemas.microsoft.com/office/powerpoint/2010/main" val="3883033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Symbolism</a:t>
            </a:r>
            <a:endParaRPr lang="en-CA" dirty="0"/>
          </a:p>
        </p:txBody>
      </p:sp>
      <p:sp>
        <p:nvSpPr>
          <p:cNvPr id="3" name="Content Placeholder 2"/>
          <p:cNvSpPr>
            <a:spLocks noGrp="1"/>
          </p:cNvSpPr>
          <p:nvPr>
            <p:ph idx="1"/>
          </p:nvPr>
        </p:nvSpPr>
        <p:spPr/>
        <p:txBody>
          <a:bodyPr/>
          <a:lstStyle/>
          <a:p>
            <a:r>
              <a:rPr lang="en-CA" dirty="0" smtClean="0"/>
              <a:t>Some symbols can be public.  </a:t>
            </a:r>
            <a:r>
              <a:rPr lang="en-CA" dirty="0" smtClean="0"/>
              <a:t>They </a:t>
            </a:r>
            <a:r>
              <a:rPr lang="en-CA" dirty="0" smtClean="0"/>
              <a:t>are fixed and have a traditional meaning in a particular culture.</a:t>
            </a:r>
          </a:p>
          <a:p>
            <a:pPr marL="0" indent="0">
              <a:buNone/>
            </a:pPr>
            <a:r>
              <a:rPr lang="en-CA" dirty="0" smtClean="0"/>
              <a:t>Ex.  The maple leaf is a symbol for Canada</a:t>
            </a:r>
          </a:p>
          <a:p>
            <a:r>
              <a:rPr lang="en-CA" dirty="0" smtClean="0"/>
              <a:t>Some symbols must be interpreted in the context of the story.  </a:t>
            </a:r>
          </a:p>
          <a:p>
            <a:pPr marL="0" indent="0">
              <a:buNone/>
            </a:pPr>
            <a:r>
              <a:rPr lang="en-CA" dirty="0" smtClean="0"/>
              <a:t>Ex.  A heart may symbolize love and affection.  However, in “The Tell-Tale Heart,” the beating heart represents truth and the narrator’s guilt.    </a:t>
            </a:r>
            <a:endParaRPr lang="en-CA" dirty="0"/>
          </a:p>
        </p:txBody>
      </p:sp>
    </p:spTree>
    <p:extLst>
      <p:ext uri="{BB962C8B-B14F-4D97-AF65-F5344CB8AC3E}">
        <p14:creationId xmlns:p14="http://schemas.microsoft.com/office/powerpoint/2010/main" val="404992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Imagery</a:t>
            </a:r>
            <a:endParaRPr lang="en-CA" dirty="0"/>
          </a:p>
        </p:txBody>
      </p:sp>
      <p:sp>
        <p:nvSpPr>
          <p:cNvPr id="3" name="Content Placeholder 2"/>
          <p:cNvSpPr>
            <a:spLocks noGrp="1"/>
          </p:cNvSpPr>
          <p:nvPr>
            <p:ph idx="1"/>
          </p:nvPr>
        </p:nvSpPr>
        <p:spPr/>
        <p:txBody>
          <a:bodyPr/>
          <a:lstStyle/>
          <a:p>
            <a:pPr marL="0" indent="0">
              <a:buNone/>
            </a:pPr>
            <a:r>
              <a:rPr lang="en-CA" b="1" dirty="0" smtClean="0"/>
              <a:t>Imagery:</a:t>
            </a:r>
          </a:p>
          <a:p>
            <a:r>
              <a:rPr lang="en-CA" dirty="0" smtClean="0"/>
              <a:t>The use of description and figurative language to enable the reader to visualize the character, plot and setting, and to heighten dramatic effects. </a:t>
            </a:r>
          </a:p>
          <a:p>
            <a:r>
              <a:rPr lang="en-CA" dirty="0" smtClean="0"/>
              <a:t>The use of select details to describe one thing in terms of another.  </a:t>
            </a:r>
          </a:p>
          <a:p>
            <a:r>
              <a:rPr lang="en-CA" dirty="0" smtClean="0"/>
              <a:t>This comparison helps suggest additional meanings and feelings. </a:t>
            </a:r>
          </a:p>
          <a:p>
            <a:pPr marL="0" indent="0">
              <a:buNone/>
            </a:pPr>
            <a:endParaRPr lang="en-CA" dirty="0"/>
          </a:p>
        </p:txBody>
      </p:sp>
    </p:spTree>
    <p:extLst>
      <p:ext uri="{BB962C8B-B14F-4D97-AF65-F5344CB8AC3E}">
        <p14:creationId xmlns:p14="http://schemas.microsoft.com/office/powerpoint/2010/main" val="2009170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Imagery</a:t>
            </a:r>
            <a:endParaRPr lang="en-CA" dirty="0"/>
          </a:p>
        </p:txBody>
      </p:sp>
      <p:sp>
        <p:nvSpPr>
          <p:cNvPr id="3" name="Content Placeholder 2"/>
          <p:cNvSpPr>
            <a:spLocks noGrp="1"/>
          </p:cNvSpPr>
          <p:nvPr>
            <p:ph idx="1"/>
          </p:nvPr>
        </p:nvSpPr>
        <p:spPr/>
        <p:txBody>
          <a:bodyPr/>
          <a:lstStyle/>
          <a:p>
            <a:pPr marL="0" indent="0">
              <a:buNone/>
            </a:pPr>
            <a:r>
              <a:rPr lang="en-CA" b="1" dirty="0" smtClean="0"/>
              <a:t>Simile:</a:t>
            </a:r>
          </a:p>
          <a:p>
            <a:r>
              <a:rPr lang="en-CA" dirty="0" smtClean="0"/>
              <a:t>A comparison of two unlike things using the words </a:t>
            </a:r>
            <a:r>
              <a:rPr lang="en-CA" i="1" dirty="0" smtClean="0"/>
              <a:t>like</a:t>
            </a:r>
            <a:r>
              <a:rPr lang="en-CA" dirty="0" smtClean="0"/>
              <a:t>, </a:t>
            </a:r>
            <a:r>
              <a:rPr lang="en-CA" i="1" dirty="0" smtClean="0"/>
              <a:t>as</a:t>
            </a:r>
            <a:r>
              <a:rPr lang="en-CA" dirty="0" smtClean="0"/>
              <a:t>, or </a:t>
            </a:r>
            <a:r>
              <a:rPr lang="en-CA" i="1" dirty="0" smtClean="0"/>
              <a:t>than</a:t>
            </a:r>
            <a:r>
              <a:rPr lang="en-CA" dirty="0" smtClean="0"/>
              <a:t>.</a:t>
            </a:r>
          </a:p>
          <a:p>
            <a:pPr marL="0" indent="0">
              <a:buNone/>
            </a:pPr>
            <a:r>
              <a:rPr lang="en-CA" dirty="0" smtClean="0"/>
              <a:t>Ex. She sings like a canary.</a:t>
            </a:r>
          </a:p>
          <a:p>
            <a:pPr marL="0" indent="0">
              <a:buNone/>
            </a:pPr>
            <a:r>
              <a:rPr lang="en-CA" b="1" dirty="0" smtClean="0"/>
              <a:t>Metaphor:</a:t>
            </a:r>
          </a:p>
          <a:p>
            <a:r>
              <a:rPr lang="en-CA" dirty="0" smtClean="0"/>
              <a:t>A comparison of two unlike things without using the words</a:t>
            </a:r>
            <a:r>
              <a:rPr lang="en-CA" i="1" dirty="0">
                <a:solidFill>
                  <a:prstClr val="black">
                    <a:lumMod val="85000"/>
                    <a:lumOff val="15000"/>
                  </a:prstClr>
                </a:solidFill>
              </a:rPr>
              <a:t> like</a:t>
            </a:r>
            <a:r>
              <a:rPr lang="en-CA" dirty="0">
                <a:solidFill>
                  <a:prstClr val="black">
                    <a:lumMod val="85000"/>
                    <a:lumOff val="15000"/>
                  </a:prstClr>
                </a:solidFill>
              </a:rPr>
              <a:t>, </a:t>
            </a:r>
            <a:r>
              <a:rPr lang="en-CA" i="1" dirty="0">
                <a:solidFill>
                  <a:prstClr val="black">
                    <a:lumMod val="85000"/>
                    <a:lumOff val="15000"/>
                  </a:prstClr>
                </a:solidFill>
              </a:rPr>
              <a:t>as</a:t>
            </a:r>
            <a:r>
              <a:rPr lang="en-CA" dirty="0">
                <a:solidFill>
                  <a:prstClr val="black">
                    <a:lumMod val="85000"/>
                    <a:lumOff val="15000"/>
                  </a:prstClr>
                </a:solidFill>
              </a:rPr>
              <a:t>, or </a:t>
            </a:r>
            <a:r>
              <a:rPr lang="en-CA" i="1" dirty="0">
                <a:solidFill>
                  <a:prstClr val="black">
                    <a:lumMod val="85000"/>
                    <a:lumOff val="15000"/>
                  </a:prstClr>
                </a:solidFill>
              </a:rPr>
              <a:t>than</a:t>
            </a:r>
            <a:r>
              <a:rPr lang="en-CA" dirty="0" smtClean="0">
                <a:solidFill>
                  <a:prstClr val="black">
                    <a:lumMod val="85000"/>
                    <a:lumOff val="15000"/>
                  </a:prstClr>
                </a:solidFill>
              </a:rPr>
              <a:t>.</a:t>
            </a:r>
          </a:p>
          <a:p>
            <a:pPr marL="0" indent="0">
              <a:buNone/>
            </a:pPr>
            <a:r>
              <a:rPr lang="en-CA" dirty="0" smtClean="0">
                <a:solidFill>
                  <a:prstClr val="black">
                    <a:lumMod val="85000"/>
                    <a:lumOff val="15000"/>
                  </a:prstClr>
                </a:solidFill>
              </a:rPr>
              <a:t>Ex. He is a snake. </a:t>
            </a:r>
            <a:endParaRPr lang="en-CA" dirty="0"/>
          </a:p>
        </p:txBody>
      </p:sp>
    </p:spTree>
    <p:extLst>
      <p:ext uri="{BB962C8B-B14F-4D97-AF65-F5344CB8AC3E}">
        <p14:creationId xmlns:p14="http://schemas.microsoft.com/office/powerpoint/2010/main" val="2773101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Allusion</a:t>
            </a:r>
            <a:endParaRPr lang="en-CA" dirty="0"/>
          </a:p>
        </p:txBody>
      </p:sp>
      <p:sp>
        <p:nvSpPr>
          <p:cNvPr id="3" name="Content Placeholder 2"/>
          <p:cNvSpPr>
            <a:spLocks noGrp="1"/>
          </p:cNvSpPr>
          <p:nvPr>
            <p:ph idx="1"/>
          </p:nvPr>
        </p:nvSpPr>
        <p:spPr>
          <a:xfrm>
            <a:off x="860612" y="2556931"/>
            <a:ext cx="10714616" cy="3585685"/>
          </a:xfrm>
        </p:spPr>
        <p:txBody>
          <a:bodyPr>
            <a:normAutofit fontScale="70000" lnSpcReduction="20000"/>
          </a:bodyPr>
          <a:lstStyle/>
          <a:p>
            <a:r>
              <a:rPr lang="en-CA" sz="2900" dirty="0" smtClean="0"/>
              <a:t>Allusion is </a:t>
            </a:r>
            <a:r>
              <a:rPr lang="en-CA" sz="2900" dirty="0"/>
              <a:t>a</a:t>
            </a:r>
            <a:r>
              <a:rPr lang="en-CA" sz="2900" dirty="0" smtClean="0"/>
              <a:t> </a:t>
            </a:r>
            <a:r>
              <a:rPr lang="en-CA" sz="2900" dirty="0"/>
              <a:t>reference to a famous person, place, event, or work of </a:t>
            </a:r>
            <a:r>
              <a:rPr lang="en-CA" sz="2900" dirty="0" smtClean="0"/>
              <a:t>literature within the text. </a:t>
            </a:r>
          </a:p>
          <a:p>
            <a:r>
              <a:rPr lang="en-CA" sz="2900" dirty="0" smtClean="0"/>
              <a:t> It can be used to make a connection to the real world. </a:t>
            </a:r>
          </a:p>
          <a:p>
            <a:r>
              <a:rPr lang="en-CA" sz="2900" dirty="0"/>
              <a:t>Allusions engage the reader and will often help the reader remember the message or theme of the passage.</a:t>
            </a:r>
          </a:p>
          <a:p>
            <a:r>
              <a:rPr lang="en-CA" sz="2900" dirty="0"/>
              <a:t>Allusions allow the writer to give an example or get a point across without going into a lengthy discourse</a:t>
            </a:r>
            <a:r>
              <a:rPr lang="en-CA" sz="2900" dirty="0" smtClean="0"/>
              <a:t>.</a:t>
            </a:r>
          </a:p>
          <a:p>
            <a:pPr marL="0" indent="0">
              <a:buNone/>
            </a:pPr>
            <a:r>
              <a:rPr lang="en-CA" dirty="0" smtClean="0"/>
              <a:t>Ex. “When </a:t>
            </a:r>
            <a:r>
              <a:rPr lang="en-CA" dirty="0"/>
              <a:t>she lost her job, she acted like a Scrooge, and refused to buy anything that wasn’t necessary.” Scrooge was an extremely stingy character from Charles Dickens’, </a:t>
            </a:r>
            <a:r>
              <a:rPr lang="en-CA" i="1" dirty="0"/>
              <a:t>A Christmas Carol</a:t>
            </a:r>
            <a:r>
              <a:rPr lang="en-CA" dirty="0"/>
              <a:t>. </a:t>
            </a:r>
          </a:p>
          <a:p>
            <a:pPr marL="0" indent="0">
              <a:buNone/>
            </a:pPr>
            <a:r>
              <a:rPr lang="en-CA" dirty="0" smtClean="0"/>
              <a:t>Ex. “I </a:t>
            </a:r>
            <a:r>
              <a:rPr lang="en-CA" dirty="0"/>
              <a:t>thought the software would be useful, but it was a Trojan Horse.” This refers to the horse that the Greeks built that contained all the soldiers. It was given as a gift to the enemy during the Trojan War and, once inside the enemy's walls, the soldiers broke out. By using trickery, the Greeks won the war.</a:t>
            </a:r>
          </a:p>
          <a:p>
            <a:endParaRPr lang="en-CA" dirty="0" smtClean="0"/>
          </a:p>
          <a:p>
            <a:endParaRPr lang="en-CA" dirty="0"/>
          </a:p>
          <a:p>
            <a:endParaRPr lang="en-CA" dirty="0" smtClean="0"/>
          </a:p>
          <a:p>
            <a:pPr marL="0" indent="0">
              <a:buNone/>
            </a:pPr>
            <a:endParaRPr lang="en-CA" dirty="0"/>
          </a:p>
        </p:txBody>
      </p:sp>
    </p:spTree>
    <p:extLst>
      <p:ext uri="{BB962C8B-B14F-4D97-AF65-F5344CB8AC3E}">
        <p14:creationId xmlns:p14="http://schemas.microsoft.com/office/powerpoint/2010/main" val="2369124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Elements of Plot</a:t>
            </a:r>
          </a:p>
        </p:txBody>
      </p:sp>
      <p:sp>
        <p:nvSpPr>
          <p:cNvPr id="3" name="Content Placeholder 2"/>
          <p:cNvSpPr>
            <a:spLocks noGrp="1"/>
          </p:cNvSpPr>
          <p:nvPr>
            <p:ph idx="1"/>
          </p:nvPr>
        </p:nvSpPr>
        <p:spPr>
          <a:xfrm>
            <a:off x="1295401" y="2452744"/>
            <a:ext cx="9774218" cy="3646842"/>
          </a:xfrm>
        </p:spPr>
        <p:txBody>
          <a:bodyPr>
            <a:normAutofit fontScale="77500" lnSpcReduction="20000"/>
          </a:bodyPr>
          <a:lstStyle/>
          <a:p>
            <a:pPr marL="0" indent="0">
              <a:buNone/>
            </a:pPr>
            <a:r>
              <a:rPr lang="en-CA" b="1" dirty="0" smtClean="0"/>
              <a:t>Exposition</a:t>
            </a:r>
            <a:endParaRPr lang="en-US" dirty="0"/>
          </a:p>
          <a:p>
            <a:r>
              <a:rPr lang="en-CA" dirty="0"/>
              <a:t>The part of the story that provides background information </a:t>
            </a:r>
            <a:r>
              <a:rPr lang="en-CA" dirty="0" smtClean="0"/>
              <a:t>which the reader must be aware of if he/she is going to understand the story.</a:t>
            </a:r>
          </a:p>
          <a:p>
            <a:r>
              <a:rPr lang="en-CA" dirty="0" smtClean="0"/>
              <a:t>The exposition may act as an introduction to the story, or it may be included in various places throughout the story, as the need arises, as an explanation to the reader.</a:t>
            </a:r>
          </a:p>
          <a:p>
            <a:r>
              <a:rPr lang="en-CA" dirty="0" smtClean="0"/>
              <a:t>The following may be considered part of the exposition:</a:t>
            </a:r>
          </a:p>
          <a:p>
            <a:pPr marL="0" indent="0">
              <a:buNone/>
            </a:pPr>
            <a:r>
              <a:rPr lang="en-CA" dirty="0" smtClean="0"/>
              <a:t>	- </a:t>
            </a:r>
            <a:r>
              <a:rPr lang="en-CA" b="1" dirty="0" smtClean="0"/>
              <a:t>Setting</a:t>
            </a:r>
            <a:r>
              <a:rPr lang="en-CA" dirty="0" smtClean="0"/>
              <a:t> </a:t>
            </a:r>
          </a:p>
          <a:p>
            <a:pPr marL="0" indent="0">
              <a:buNone/>
            </a:pPr>
            <a:r>
              <a:rPr lang="en-CA" dirty="0"/>
              <a:t>	</a:t>
            </a:r>
            <a:r>
              <a:rPr lang="en-CA" dirty="0" smtClean="0"/>
              <a:t>-</a:t>
            </a:r>
            <a:r>
              <a:rPr lang="en-CA" b="1" dirty="0" smtClean="0"/>
              <a:t>Characters</a:t>
            </a:r>
          </a:p>
          <a:p>
            <a:pPr marL="0" indent="0">
              <a:buNone/>
            </a:pPr>
            <a:r>
              <a:rPr lang="en-CA" dirty="0" smtClean="0"/>
              <a:t>	- </a:t>
            </a:r>
            <a:r>
              <a:rPr lang="en-CA" b="1" dirty="0" smtClean="0"/>
              <a:t>Prior knowledge: </a:t>
            </a:r>
            <a:r>
              <a:rPr lang="en-CA" dirty="0" smtClean="0"/>
              <a:t>Events which have occurred prior to the opening of the story and 			which have led up to the situation  or event 	beginning the story itself. </a:t>
            </a:r>
          </a:p>
          <a:p>
            <a:pPr marL="0" indent="0">
              <a:buNone/>
            </a:pPr>
            <a:r>
              <a:rPr lang="en-CA" dirty="0" smtClean="0"/>
              <a:t>	- </a:t>
            </a:r>
            <a:r>
              <a:rPr lang="en-CA" b="1" dirty="0" smtClean="0"/>
              <a:t>Mood</a:t>
            </a:r>
            <a:endParaRPr lang="en-US" b="1" dirty="0"/>
          </a:p>
        </p:txBody>
      </p:sp>
    </p:spTree>
    <p:extLst>
      <p:ext uri="{BB962C8B-B14F-4D97-AF65-F5344CB8AC3E}">
        <p14:creationId xmlns:p14="http://schemas.microsoft.com/office/powerpoint/2010/main" val="1563405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Plot</a:t>
            </a:r>
            <a:endParaRPr lang="en-CA" dirty="0"/>
          </a:p>
        </p:txBody>
      </p:sp>
      <p:sp>
        <p:nvSpPr>
          <p:cNvPr id="3" name="Content Placeholder 2"/>
          <p:cNvSpPr>
            <a:spLocks noGrp="1"/>
          </p:cNvSpPr>
          <p:nvPr>
            <p:ph idx="1"/>
          </p:nvPr>
        </p:nvSpPr>
        <p:spPr/>
        <p:txBody>
          <a:bodyPr/>
          <a:lstStyle/>
          <a:p>
            <a:pPr marL="0" indent="0">
              <a:buNone/>
            </a:pPr>
            <a:r>
              <a:rPr lang="en-CA" b="1" dirty="0" smtClean="0"/>
              <a:t>Initial Incident</a:t>
            </a:r>
          </a:p>
          <a:p>
            <a:r>
              <a:rPr lang="en-CA" dirty="0" smtClean="0"/>
              <a:t>The first point of conflict in the story.</a:t>
            </a:r>
          </a:p>
          <a:p>
            <a:r>
              <a:rPr lang="en-CA" dirty="0" smtClean="0"/>
              <a:t>It sets the story in motion and drives the plot ahead.</a:t>
            </a:r>
          </a:p>
          <a:p>
            <a:r>
              <a:rPr lang="en-CA" dirty="0" smtClean="0"/>
              <a:t>The initial incident focuses on what the story will be about.</a:t>
            </a:r>
          </a:p>
          <a:p>
            <a:r>
              <a:rPr lang="en-CA" dirty="0" smtClean="0"/>
              <a:t>Sometimes referred to as the motivating incident.</a:t>
            </a:r>
          </a:p>
          <a:p>
            <a:endParaRPr lang="en-CA" dirty="0" smtClean="0"/>
          </a:p>
        </p:txBody>
      </p:sp>
    </p:spTree>
    <p:extLst>
      <p:ext uri="{BB962C8B-B14F-4D97-AF65-F5344CB8AC3E}">
        <p14:creationId xmlns:p14="http://schemas.microsoft.com/office/powerpoint/2010/main" val="3790900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Plot</a:t>
            </a:r>
            <a:endParaRPr lang="en-CA" dirty="0"/>
          </a:p>
        </p:txBody>
      </p:sp>
      <p:sp>
        <p:nvSpPr>
          <p:cNvPr id="3" name="Content Placeholder 2"/>
          <p:cNvSpPr>
            <a:spLocks noGrp="1"/>
          </p:cNvSpPr>
          <p:nvPr>
            <p:ph idx="1"/>
          </p:nvPr>
        </p:nvSpPr>
        <p:spPr>
          <a:xfrm>
            <a:off x="785308" y="2409713"/>
            <a:ext cx="10585525" cy="3797449"/>
          </a:xfrm>
        </p:spPr>
        <p:txBody>
          <a:bodyPr>
            <a:normAutofit fontScale="70000" lnSpcReduction="20000"/>
          </a:bodyPr>
          <a:lstStyle/>
          <a:p>
            <a:pPr marL="0" indent="0">
              <a:buNone/>
            </a:pPr>
            <a:r>
              <a:rPr lang="en-CA" b="1" dirty="0"/>
              <a:t>Rising Action</a:t>
            </a:r>
            <a:endParaRPr lang="en-US" dirty="0"/>
          </a:p>
          <a:p>
            <a:r>
              <a:rPr lang="en-CA" dirty="0" smtClean="0"/>
              <a:t>All </a:t>
            </a:r>
            <a:r>
              <a:rPr lang="en-CA" dirty="0"/>
              <a:t>the events of the story that take place between the </a:t>
            </a:r>
            <a:r>
              <a:rPr lang="en-CA" dirty="0" smtClean="0"/>
              <a:t>initial </a:t>
            </a:r>
            <a:r>
              <a:rPr lang="en-CA" dirty="0"/>
              <a:t>incident and the climax (this is the longest part of the story</a:t>
            </a:r>
            <a:r>
              <a:rPr lang="en-CA" dirty="0" smtClean="0"/>
              <a:t>). </a:t>
            </a:r>
          </a:p>
          <a:p>
            <a:r>
              <a:rPr lang="en-CA" dirty="0"/>
              <a:t>The developed events will lead to the resolution of the conflict. </a:t>
            </a:r>
          </a:p>
          <a:p>
            <a:r>
              <a:rPr lang="en-CA" dirty="0" smtClean="0"/>
              <a:t>It involves the obstacles and complications and the cause and effect.</a:t>
            </a:r>
          </a:p>
          <a:p>
            <a:pPr marL="0" indent="0">
              <a:buNone/>
            </a:pPr>
            <a:r>
              <a:rPr lang="en-CA" b="1" dirty="0" smtClean="0"/>
              <a:t>Complications:</a:t>
            </a:r>
          </a:p>
          <a:p>
            <a:pPr marL="0" indent="0">
              <a:buNone/>
            </a:pPr>
            <a:r>
              <a:rPr lang="en-CA" dirty="0" smtClean="0"/>
              <a:t>Incident or series of incidents which interfere with the plans of the protagonist.  They are additional problems that must be overcome before the goal of the protagonist can be attained.  Complications can add an increased element of suspense to the story.</a:t>
            </a:r>
          </a:p>
          <a:p>
            <a:pPr marL="0" indent="0">
              <a:buNone/>
            </a:pPr>
            <a:r>
              <a:rPr lang="en-CA" b="1" dirty="0" smtClean="0"/>
              <a:t>Suspense:</a:t>
            </a:r>
          </a:p>
          <a:p>
            <a:pPr marL="0" indent="0">
              <a:buNone/>
            </a:pPr>
            <a:r>
              <a:rPr lang="en-CA" dirty="0" smtClean="0"/>
              <a:t>The feeling of anxiety or uncertainty that is created in the reader about the final story outcome.  Suspense is the strongest if the two forces in conflict are equal in power.  The reader continues to read the story not knowing how it will end and wanting to find out how it does.  </a:t>
            </a:r>
          </a:p>
          <a:p>
            <a:endParaRPr lang="en-US" dirty="0"/>
          </a:p>
          <a:p>
            <a:endParaRPr lang="en-CA" dirty="0"/>
          </a:p>
        </p:txBody>
      </p:sp>
    </p:spTree>
    <p:extLst>
      <p:ext uri="{BB962C8B-B14F-4D97-AF65-F5344CB8AC3E}">
        <p14:creationId xmlns:p14="http://schemas.microsoft.com/office/powerpoint/2010/main" val="3319710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Plot</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CA" b="1" dirty="0"/>
              <a:t>Climax</a:t>
            </a:r>
            <a:endParaRPr lang="en-US" dirty="0"/>
          </a:p>
          <a:p>
            <a:pPr marL="0" indent="0">
              <a:buNone/>
            </a:pPr>
            <a:endParaRPr lang="en-US" dirty="0"/>
          </a:p>
          <a:p>
            <a:r>
              <a:rPr lang="en-CA" dirty="0"/>
              <a:t>The part where the major problem/conflict </a:t>
            </a:r>
            <a:r>
              <a:rPr lang="en-CA" dirty="0" smtClean="0"/>
              <a:t>is to be </a:t>
            </a:r>
            <a:r>
              <a:rPr lang="en-CA" dirty="0"/>
              <a:t>solved, usually the highest point of </a:t>
            </a:r>
            <a:r>
              <a:rPr lang="en-CA" dirty="0" smtClean="0"/>
              <a:t>action.</a:t>
            </a:r>
          </a:p>
          <a:p>
            <a:r>
              <a:rPr lang="en-CA" dirty="0" smtClean="0"/>
              <a:t>It is the turning point in the story.  </a:t>
            </a:r>
          </a:p>
          <a:p>
            <a:r>
              <a:rPr lang="en-CA" dirty="0" smtClean="0"/>
              <a:t>The highest point of suspense or tension in the story.</a:t>
            </a:r>
          </a:p>
          <a:p>
            <a:r>
              <a:rPr lang="en-CA" dirty="0" smtClean="0"/>
              <a:t>At this point, the ending may be predictable. </a:t>
            </a:r>
          </a:p>
          <a:p>
            <a:pPr marL="0" indent="0">
              <a:buNone/>
            </a:pPr>
            <a:endParaRPr lang="en-US" dirty="0"/>
          </a:p>
          <a:p>
            <a:endParaRPr lang="en-CA" dirty="0"/>
          </a:p>
        </p:txBody>
      </p:sp>
    </p:spTree>
    <p:extLst>
      <p:ext uri="{BB962C8B-B14F-4D97-AF65-F5344CB8AC3E}">
        <p14:creationId xmlns:p14="http://schemas.microsoft.com/office/powerpoint/2010/main" val="50260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Plot</a:t>
            </a:r>
            <a:endParaRPr lang="en-CA" dirty="0"/>
          </a:p>
        </p:txBody>
      </p:sp>
      <p:sp>
        <p:nvSpPr>
          <p:cNvPr id="3" name="Content Placeholder 2"/>
          <p:cNvSpPr>
            <a:spLocks noGrp="1"/>
          </p:cNvSpPr>
          <p:nvPr>
            <p:ph idx="1"/>
          </p:nvPr>
        </p:nvSpPr>
        <p:spPr/>
        <p:txBody>
          <a:bodyPr/>
          <a:lstStyle/>
          <a:p>
            <a:pPr marL="0" indent="0">
              <a:buNone/>
            </a:pPr>
            <a:r>
              <a:rPr lang="en-CA" b="1" dirty="0"/>
              <a:t>Falling Action</a:t>
            </a:r>
            <a:endParaRPr lang="en-US" dirty="0"/>
          </a:p>
          <a:p>
            <a:pPr marL="0" indent="0">
              <a:buNone/>
            </a:pPr>
            <a:endParaRPr lang="en-US" dirty="0"/>
          </a:p>
          <a:p>
            <a:r>
              <a:rPr lang="en-CA" dirty="0"/>
              <a:t>All the events of the story that occur after the climax, and before the </a:t>
            </a:r>
            <a:r>
              <a:rPr lang="en-CA" dirty="0" smtClean="0"/>
              <a:t>resolution. </a:t>
            </a:r>
          </a:p>
          <a:p>
            <a:r>
              <a:rPr lang="en-CA" dirty="0" smtClean="0"/>
              <a:t>The conflicts created in the initial incident are solved. </a:t>
            </a:r>
            <a:endParaRPr lang="en-US" dirty="0"/>
          </a:p>
          <a:p>
            <a:pPr marL="0" indent="0">
              <a:buNone/>
            </a:pPr>
            <a:endParaRPr lang="en-CA" dirty="0"/>
          </a:p>
        </p:txBody>
      </p:sp>
    </p:spTree>
    <p:extLst>
      <p:ext uri="{BB962C8B-B14F-4D97-AF65-F5344CB8AC3E}">
        <p14:creationId xmlns:p14="http://schemas.microsoft.com/office/powerpoint/2010/main" val="2274045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Plot</a:t>
            </a:r>
            <a:endParaRPr lang="en-CA" dirty="0"/>
          </a:p>
        </p:txBody>
      </p:sp>
      <p:sp>
        <p:nvSpPr>
          <p:cNvPr id="3" name="Content Placeholder 2"/>
          <p:cNvSpPr>
            <a:spLocks noGrp="1"/>
          </p:cNvSpPr>
          <p:nvPr>
            <p:ph idx="1"/>
          </p:nvPr>
        </p:nvSpPr>
        <p:spPr/>
        <p:txBody>
          <a:bodyPr/>
          <a:lstStyle/>
          <a:p>
            <a:pPr marL="0" indent="0">
              <a:buNone/>
            </a:pPr>
            <a:r>
              <a:rPr lang="en-CA" b="1" dirty="0" smtClean="0"/>
              <a:t>Resolution/Conclusion</a:t>
            </a:r>
            <a:endParaRPr lang="en-US" dirty="0"/>
          </a:p>
          <a:p>
            <a:pPr marL="0" indent="0">
              <a:buNone/>
            </a:pPr>
            <a:endParaRPr lang="en-US" dirty="0"/>
          </a:p>
          <a:p>
            <a:r>
              <a:rPr lang="en-CA" dirty="0"/>
              <a:t>The tying up of all the loose ends of the story that were not settled in the falling </a:t>
            </a:r>
            <a:r>
              <a:rPr lang="en-CA" dirty="0" smtClean="0"/>
              <a:t>action.</a:t>
            </a:r>
          </a:p>
          <a:p>
            <a:r>
              <a:rPr lang="en-CA" dirty="0" smtClean="0"/>
              <a:t>The final event in which the conflict is completely resolved. </a:t>
            </a:r>
          </a:p>
          <a:p>
            <a:r>
              <a:rPr lang="en-CA" dirty="0" smtClean="0"/>
              <a:t>The author explains how and why everything turned out as it did.</a:t>
            </a:r>
          </a:p>
          <a:p>
            <a:pPr marL="0" indent="0">
              <a:buNone/>
            </a:pPr>
            <a:endParaRPr lang="en-US" dirty="0"/>
          </a:p>
          <a:p>
            <a:endParaRPr lang="en-CA" dirty="0"/>
          </a:p>
        </p:txBody>
      </p:sp>
    </p:spTree>
    <p:extLst>
      <p:ext uri="{BB962C8B-B14F-4D97-AF65-F5344CB8AC3E}">
        <p14:creationId xmlns:p14="http://schemas.microsoft.com/office/powerpoint/2010/main" val="786399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799</TotalTime>
  <Words>2771</Words>
  <Application>Microsoft Office PowerPoint</Application>
  <PresentationFormat>Widescreen</PresentationFormat>
  <Paragraphs>254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Narrow</vt:lpstr>
      <vt:lpstr>Garamond</vt:lpstr>
      <vt:lpstr>Wingdings</vt:lpstr>
      <vt:lpstr>Organic</vt:lpstr>
      <vt:lpstr>Elements of the Short Story</vt:lpstr>
      <vt:lpstr>Plot Diagram</vt:lpstr>
      <vt:lpstr>Plot</vt:lpstr>
      <vt:lpstr>Elements of Plot</vt:lpstr>
      <vt:lpstr>Plot</vt:lpstr>
      <vt:lpstr>Plot</vt:lpstr>
      <vt:lpstr>Plot</vt:lpstr>
      <vt:lpstr>Plot</vt:lpstr>
      <vt:lpstr>Plot</vt:lpstr>
      <vt:lpstr>Denouement</vt:lpstr>
      <vt:lpstr>Setting</vt:lpstr>
      <vt:lpstr>Verisimilitude</vt:lpstr>
      <vt:lpstr>Points of View</vt:lpstr>
      <vt:lpstr>PowerPoint Presentation</vt:lpstr>
      <vt:lpstr>Character</vt:lpstr>
      <vt:lpstr>Indirect Characterization </vt:lpstr>
      <vt:lpstr>PowerPoint Presentation</vt:lpstr>
      <vt:lpstr>Characters</vt:lpstr>
      <vt:lpstr>Conflict</vt:lpstr>
      <vt:lpstr>Conflict</vt:lpstr>
      <vt:lpstr>Conflicts</vt:lpstr>
      <vt:lpstr>Conflicts</vt:lpstr>
      <vt:lpstr>Irony</vt:lpstr>
      <vt:lpstr>Verbal Irony</vt:lpstr>
      <vt:lpstr>Dramatic Irony</vt:lpstr>
      <vt:lpstr>Situational Irony</vt:lpstr>
      <vt:lpstr>Theme</vt:lpstr>
      <vt:lpstr>Literary Terms</vt:lpstr>
      <vt:lpstr>Literary Terms</vt:lpstr>
      <vt:lpstr>Symbolism</vt:lpstr>
      <vt:lpstr>Symbolism</vt:lpstr>
      <vt:lpstr>Imagery</vt:lpstr>
      <vt:lpstr>Imagery</vt:lpstr>
      <vt:lpstr>Allusion</vt:lpstr>
    </vt:vector>
  </TitlesOfParts>
  <Company>ecsd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the Short Story</dc:title>
  <dc:creator>Warawa, Ashley</dc:creator>
  <cp:lastModifiedBy>Warawa, Ashley</cp:lastModifiedBy>
  <cp:revision>31</cp:revision>
  <dcterms:created xsi:type="dcterms:W3CDTF">2014-10-20T15:10:02Z</dcterms:created>
  <dcterms:modified xsi:type="dcterms:W3CDTF">2014-10-21T20:26:29Z</dcterms:modified>
</cp:coreProperties>
</file>