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solidFill>
                  <a:prstClr val="black"/>
                </a:solidFill>
              </a:rPr>
              <a:pPr/>
              <a:t>12/8/2014</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2806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12/8/2014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42983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634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2709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8295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8879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9530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4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0301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solidFill>
                  <a:prstClr val="black"/>
                </a:solidFill>
              </a:rPr>
              <a:pPr/>
              <a:t>12/8/2014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20944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1799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12/8/2014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79561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12/8/2014</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4591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12/8/2014</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588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12/8/2014</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50321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12/8/2014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627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12/8/2014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20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12/8/2014</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909923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Propaganda</a:t>
            </a:r>
            <a:endParaRPr lang="en-CA" dirty="0"/>
          </a:p>
        </p:txBody>
      </p:sp>
      <p:sp>
        <p:nvSpPr>
          <p:cNvPr id="3" name="Content Placeholder 2"/>
          <p:cNvSpPr>
            <a:spLocks noGrp="1"/>
          </p:cNvSpPr>
          <p:nvPr>
            <p:ph idx="1"/>
          </p:nvPr>
        </p:nvSpPr>
        <p:spPr/>
        <p:txBody>
          <a:bodyPr>
            <a:normAutofit lnSpcReduction="10000"/>
          </a:bodyPr>
          <a:lstStyle/>
          <a:p>
            <a:endParaRPr lang="en-CA" dirty="0"/>
          </a:p>
          <a:p>
            <a:r>
              <a:rPr lang="en-CA" dirty="0" smtClean="0"/>
              <a:t>Propaganda is </a:t>
            </a:r>
            <a:r>
              <a:rPr lang="en-CA" dirty="0"/>
              <a:t>communication aimed at influencing the attitude of a community toward some cause or position. </a:t>
            </a:r>
            <a:endParaRPr lang="en-CA" dirty="0" smtClean="0"/>
          </a:p>
          <a:p>
            <a:r>
              <a:rPr lang="en-CA" dirty="0" smtClean="0"/>
              <a:t>Propaganda is information</a:t>
            </a:r>
            <a:r>
              <a:rPr lang="en-CA" dirty="0"/>
              <a:t>, especially of a biased or misleading nature, used to promote or publicize a particular political cause or point of view</a:t>
            </a:r>
            <a:r>
              <a:rPr lang="en-CA" dirty="0" smtClean="0"/>
              <a:t>.</a:t>
            </a:r>
          </a:p>
          <a:p>
            <a:r>
              <a:rPr lang="en-CA" dirty="0" smtClean="0"/>
              <a:t>Propaganda promotes the systematic </a:t>
            </a:r>
            <a:r>
              <a:rPr lang="en-CA" dirty="0"/>
              <a:t>attempt to manipulate people’s opinions, attitudes, beliefs, and actions with words, images, usually through mass </a:t>
            </a:r>
            <a:r>
              <a:rPr lang="en-CA" dirty="0" smtClean="0"/>
              <a:t>media.</a:t>
            </a:r>
            <a:endParaRPr lang="en-CA" dirty="0"/>
          </a:p>
          <a:p>
            <a:endParaRPr lang="en-CA" dirty="0"/>
          </a:p>
          <a:p>
            <a:endParaRPr lang="en-CA" dirty="0"/>
          </a:p>
        </p:txBody>
      </p:sp>
    </p:spTree>
    <p:extLst>
      <p:ext uri="{BB962C8B-B14F-4D97-AF65-F5344CB8AC3E}">
        <p14:creationId xmlns:p14="http://schemas.microsoft.com/office/powerpoint/2010/main" val="2787661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Propaganda Techniques</a:t>
            </a:r>
            <a:endParaRPr lang="en-CA" dirty="0"/>
          </a:p>
        </p:txBody>
      </p:sp>
      <p:sp>
        <p:nvSpPr>
          <p:cNvPr id="3" name="Content Placeholder 2"/>
          <p:cNvSpPr>
            <a:spLocks noGrp="1"/>
          </p:cNvSpPr>
          <p:nvPr>
            <p:ph idx="1"/>
          </p:nvPr>
        </p:nvSpPr>
        <p:spPr/>
        <p:txBody>
          <a:bodyPr>
            <a:normAutofit/>
          </a:bodyPr>
          <a:lstStyle/>
          <a:p>
            <a:pPr marL="0" indent="0">
              <a:buNone/>
            </a:pPr>
            <a:r>
              <a:rPr lang="en-CA" b="1" dirty="0"/>
              <a:t>Propaganda </a:t>
            </a:r>
            <a:r>
              <a:rPr lang="en-CA" b="1" dirty="0" smtClean="0"/>
              <a:t>Techniques:</a:t>
            </a:r>
            <a:endParaRPr lang="en-CA" b="1" dirty="0"/>
          </a:p>
          <a:p>
            <a:r>
              <a:rPr lang="en-CA" b="1" dirty="0"/>
              <a:t>What are Propaganda Techniques?</a:t>
            </a:r>
            <a:r>
              <a:rPr lang="en-CA" dirty="0"/>
              <a:t> They are the methods and approaches used to spread ideas that further a cause - a political, commercial, religious, or civil cause.</a:t>
            </a:r>
          </a:p>
          <a:p>
            <a:r>
              <a:rPr lang="en-CA" b="1" dirty="0"/>
              <a:t>Why are they used?</a:t>
            </a:r>
            <a:r>
              <a:rPr lang="en-CA" dirty="0"/>
              <a:t> To manipulate the readers' or viewers' reason and emotions; to persuade you to believe in something or someone, buy an item, or vote a certain way</a:t>
            </a:r>
            <a:r>
              <a:rPr lang="en-CA" dirty="0" smtClean="0"/>
              <a:t>.</a:t>
            </a:r>
            <a:endParaRPr lang="en-CA" dirty="0"/>
          </a:p>
        </p:txBody>
      </p:sp>
    </p:spTree>
    <p:extLst>
      <p:ext uri="{BB962C8B-B14F-4D97-AF65-F5344CB8AC3E}">
        <p14:creationId xmlns:p14="http://schemas.microsoft.com/office/powerpoint/2010/main" val="2650218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Propaganda Techniques</a:t>
            </a:r>
            <a:endParaRPr lang="en-CA" dirty="0"/>
          </a:p>
        </p:txBody>
      </p:sp>
      <p:sp>
        <p:nvSpPr>
          <p:cNvPr id="3" name="Content Placeholder 2"/>
          <p:cNvSpPr>
            <a:spLocks noGrp="1"/>
          </p:cNvSpPr>
          <p:nvPr>
            <p:ph idx="1"/>
          </p:nvPr>
        </p:nvSpPr>
        <p:spPr>
          <a:xfrm>
            <a:off x="765463" y="2701638"/>
            <a:ext cx="10661073" cy="3792681"/>
          </a:xfrm>
        </p:spPr>
        <p:txBody>
          <a:bodyPr>
            <a:noAutofit/>
          </a:bodyPr>
          <a:lstStyle/>
          <a:p>
            <a:r>
              <a:rPr lang="en-CA" sz="2000" b="1" dirty="0"/>
              <a:t>Name calling:</a:t>
            </a:r>
            <a:r>
              <a:rPr lang="en-CA" sz="2000" dirty="0"/>
              <a:t> This techniques consists of attaching a negative label to a person or a thing. People engage in this type of behavior when they are trying to avoid supporting their own opinion with facts. Rather than explain what they believe in, they prefer to try to tear their opponent down</a:t>
            </a:r>
            <a:r>
              <a:rPr lang="en-CA" sz="2000" dirty="0" smtClean="0"/>
              <a:t>.</a:t>
            </a:r>
          </a:p>
          <a:p>
            <a:r>
              <a:rPr lang="en-CA" sz="2000" b="1" dirty="0" smtClean="0"/>
              <a:t>Testimonial</a:t>
            </a:r>
            <a:r>
              <a:rPr lang="en-CA" sz="2000" b="1" dirty="0"/>
              <a:t>: </a:t>
            </a:r>
            <a:r>
              <a:rPr lang="en-CA" sz="2000" dirty="0"/>
              <a:t>This technique is easy to understand. It is when "big name" personalities are used to endorse a product. Whenever you see someone famous endorsing a product, ask yourself how much that person knows about the product, and what he or she stands to gain by promoting it</a:t>
            </a:r>
            <a:r>
              <a:rPr lang="en-CA" sz="2000" dirty="0" smtClean="0"/>
              <a:t>.</a:t>
            </a:r>
          </a:p>
          <a:p>
            <a:r>
              <a:rPr lang="en-CA" sz="2000" b="1" dirty="0"/>
              <a:t>Bandwagon: </a:t>
            </a:r>
            <a:r>
              <a:rPr lang="en-CA" sz="2000" dirty="0"/>
              <a:t>The "bandwagon" approach encourages you to think that because everyone else is doing something, you should do it too, or you'll be left out. The technique embodies a "keeping up with the Joneses" philosophy</a:t>
            </a:r>
            <a:r>
              <a:rPr lang="en-CA" sz="2000" dirty="0" smtClean="0"/>
              <a:t>.</a:t>
            </a:r>
          </a:p>
        </p:txBody>
      </p:sp>
    </p:spTree>
    <p:extLst>
      <p:ext uri="{BB962C8B-B14F-4D97-AF65-F5344CB8AC3E}">
        <p14:creationId xmlns:p14="http://schemas.microsoft.com/office/powerpoint/2010/main" val="1094761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Propaganda Techniques</a:t>
            </a:r>
            <a:endParaRPr lang="en-CA" dirty="0"/>
          </a:p>
        </p:txBody>
      </p:sp>
      <p:sp>
        <p:nvSpPr>
          <p:cNvPr id="3" name="Content Placeholder 2"/>
          <p:cNvSpPr>
            <a:spLocks noGrp="1"/>
          </p:cNvSpPr>
          <p:nvPr>
            <p:ph idx="1"/>
          </p:nvPr>
        </p:nvSpPr>
        <p:spPr>
          <a:xfrm>
            <a:off x="872836" y="2556932"/>
            <a:ext cx="10505209" cy="3318936"/>
          </a:xfrm>
        </p:spPr>
        <p:txBody>
          <a:bodyPr>
            <a:normAutofit lnSpcReduction="10000"/>
          </a:bodyPr>
          <a:lstStyle/>
          <a:p>
            <a:r>
              <a:rPr lang="en-CA" b="1" dirty="0"/>
              <a:t>Either/or fallacy: </a:t>
            </a:r>
            <a:r>
              <a:rPr lang="en-CA" dirty="0"/>
              <a:t>This technique is also called "black-and-white thinking" because only two choices are given. You are either for something or against it; there is no middle ground or shades of gray. It is used to polarize issues, and negates all attempts to find a common ground.</a:t>
            </a:r>
          </a:p>
          <a:p>
            <a:r>
              <a:rPr lang="en-CA" b="1" dirty="0"/>
              <a:t>Card Stacking: </a:t>
            </a:r>
            <a:r>
              <a:rPr lang="en-CA" dirty="0"/>
              <a:t>This term comes from stacking a deck of cards in your favor. Card stacking is used to slant a message. Key words or unfavorable statistics may be omitted in an ad or commercial, leading to a series of half-truths. Keep in mind that an advertiser is under no obligation "to give the truth, the whole truth, and nothing but the truth."</a:t>
            </a:r>
          </a:p>
          <a:p>
            <a:endParaRPr lang="en-CA" dirty="0"/>
          </a:p>
        </p:txBody>
      </p:sp>
    </p:spTree>
    <p:extLst>
      <p:ext uri="{BB962C8B-B14F-4D97-AF65-F5344CB8AC3E}">
        <p14:creationId xmlns:p14="http://schemas.microsoft.com/office/powerpoint/2010/main" val="465660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144" y="452196"/>
            <a:ext cx="9601196" cy="1303867"/>
          </a:xfrm>
        </p:spPr>
        <p:txBody>
          <a:bodyPr/>
          <a:lstStyle/>
          <a:p>
            <a:r>
              <a:rPr lang="en-CA" dirty="0" smtClean="0"/>
              <a:t>Propaganda </a:t>
            </a:r>
            <a:endParaRPr lang="en-CA" dirty="0"/>
          </a:p>
        </p:txBody>
      </p:sp>
      <p:pic>
        <p:nvPicPr>
          <p:cNvPr id="4" name="Content Placeholder 3"/>
          <p:cNvPicPr>
            <a:picLocks noGrp="1" noChangeAspect="1"/>
          </p:cNvPicPr>
          <p:nvPr>
            <p:ph idx="1"/>
          </p:nvPr>
        </p:nvPicPr>
        <p:blipFill>
          <a:blip r:embed="rId2"/>
          <a:stretch>
            <a:fillRect/>
          </a:stretch>
        </p:blipFill>
        <p:spPr>
          <a:xfrm>
            <a:off x="4299501" y="1470086"/>
            <a:ext cx="3624482" cy="4784796"/>
          </a:xfrm>
          <a:prstGeom prst="rect">
            <a:avLst/>
          </a:prstGeom>
        </p:spPr>
      </p:pic>
    </p:spTree>
    <p:extLst>
      <p:ext uri="{BB962C8B-B14F-4D97-AF65-F5344CB8AC3E}">
        <p14:creationId xmlns:p14="http://schemas.microsoft.com/office/powerpoint/2010/main" val="603659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184" y="400242"/>
            <a:ext cx="9601196" cy="1303867"/>
          </a:xfrm>
        </p:spPr>
        <p:txBody>
          <a:bodyPr/>
          <a:lstStyle/>
          <a:p>
            <a:r>
              <a:rPr lang="en-CA" dirty="0" smtClean="0"/>
              <a:t>Propaganda</a:t>
            </a:r>
            <a:endParaRPr lang="en-CA" dirty="0"/>
          </a:p>
        </p:txBody>
      </p:sp>
      <p:pic>
        <p:nvPicPr>
          <p:cNvPr id="4" name="Content Placeholder 3"/>
          <p:cNvPicPr>
            <a:picLocks noGrp="1" noChangeAspect="1"/>
          </p:cNvPicPr>
          <p:nvPr>
            <p:ph idx="1"/>
          </p:nvPr>
        </p:nvPicPr>
        <p:blipFill>
          <a:blip r:embed="rId2"/>
          <a:stretch>
            <a:fillRect/>
          </a:stretch>
        </p:blipFill>
        <p:spPr>
          <a:xfrm>
            <a:off x="4343401" y="1418959"/>
            <a:ext cx="3501736" cy="4852408"/>
          </a:xfrm>
          <a:prstGeom prst="rect">
            <a:avLst/>
          </a:prstGeom>
        </p:spPr>
      </p:pic>
      <p:sp>
        <p:nvSpPr>
          <p:cNvPr id="6" name="TextBox 5"/>
          <p:cNvSpPr txBox="1"/>
          <p:nvPr/>
        </p:nvSpPr>
        <p:spPr>
          <a:xfrm>
            <a:off x="1316184" y="2701636"/>
            <a:ext cx="2691245" cy="3108543"/>
          </a:xfrm>
          <a:prstGeom prst="rect">
            <a:avLst/>
          </a:prstGeom>
          <a:noFill/>
        </p:spPr>
        <p:txBody>
          <a:bodyPr wrap="square" rtlCol="0">
            <a:spAutoFit/>
          </a:bodyPr>
          <a:lstStyle/>
          <a:p>
            <a:pPr defTabSz="457200"/>
            <a:r>
              <a:rPr lang="en-CA" sz="2800" dirty="0">
                <a:solidFill>
                  <a:srgbClr val="A23C33"/>
                </a:solidFill>
              </a:rPr>
              <a:t>“‘Truth Dollars’ send words of truth and hope to the 20 million freedom loving people behind the Iron Curtain.”</a:t>
            </a:r>
          </a:p>
        </p:txBody>
      </p:sp>
      <p:sp>
        <p:nvSpPr>
          <p:cNvPr id="7" name="TextBox 6"/>
          <p:cNvSpPr txBox="1"/>
          <p:nvPr/>
        </p:nvSpPr>
        <p:spPr>
          <a:xfrm>
            <a:off x="7964633" y="2547747"/>
            <a:ext cx="2833251" cy="3416320"/>
          </a:xfrm>
          <a:prstGeom prst="rect">
            <a:avLst/>
          </a:prstGeom>
          <a:noFill/>
        </p:spPr>
        <p:txBody>
          <a:bodyPr wrap="square" rtlCol="0">
            <a:spAutoFit/>
          </a:bodyPr>
          <a:lstStyle/>
          <a:p>
            <a:pPr defTabSz="457200"/>
            <a:r>
              <a:rPr lang="en-CA" sz="2400" dirty="0">
                <a:solidFill>
                  <a:srgbClr val="A23C33"/>
                </a:solidFill>
              </a:rPr>
              <a:t>“Every dollar buys 100 words of truth…Your dollars will help 20 million people resist the Kremlin.  Keep the truth turned on.  Send as many ‘Truth Dollars’ as you can.”</a:t>
            </a:r>
          </a:p>
        </p:txBody>
      </p:sp>
    </p:spTree>
    <p:extLst>
      <p:ext uri="{BB962C8B-B14F-4D97-AF65-F5344CB8AC3E}">
        <p14:creationId xmlns:p14="http://schemas.microsoft.com/office/powerpoint/2010/main" val="1846768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Propaganda in </a:t>
            </a:r>
            <a:r>
              <a:rPr lang="en-CA" i="1" dirty="0" smtClean="0"/>
              <a:t>Animal Farm</a:t>
            </a:r>
            <a:endParaRPr lang="en-CA" i="1" dirty="0"/>
          </a:p>
        </p:txBody>
      </p:sp>
      <p:sp>
        <p:nvSpPr>
          <p:cNvPr id="3" name="Content Placeholder 2"/>
          <p:cNvSpPr>
            <a:spLocks noGrp="1"/>
          </p:cNvSpPr>
          <p:nvPr>
            <p:ph idx="1"/>
          </p:nvPr>
        </p:nvSpPr>
        <p:spPr/>
        <p:txBody>
          <a:bodyPr/>
          <a:lstStyle/>
          <a:p>
            <a:r>
              <a:rPr lang="en-CA" dirty="0" smtClean="0"/>
              <a:t>The </a:t>
            </a:r>
            <a:r>
              <a:rPr lang="en-CA" dirty="0"/>
              <a:t>pigs spend a lot of time advocating for what they call Animalism. They call meetings and work hard to persuade the other animals to accept and embrace the doctrines of animalism. The song Beasts of England helps win the animals over because it stirs up emotions and conjures a desirable image of the future that any animal would be crazy not to want. </a:t>
            </a:r>
            <a:endParaRPr lang="en-CA" dirty="0" smtClean="0"/>
          </a:p>
          <a:p>
            <a:r>
              <a:rPr lang="en-CA" dirty="0" smtClean="0"/>
              <a:t>Squealer is a representation of </a:t>
            </a:r>
            <a:r>
              <a:rPr lang="en-CA" i="1" dirty="0" smtClean="0"/>
              <a:t>Pravda</a:t>
            </a:r>
            <a:r>
              <a:rPr lang="en-CA" dirty="0" smtClean="0"/>
              <a:t>, a </a:t>
            </a:r>
            <a:r>
              <a:rPr lang="en-CA" dirty="0"/>
              <a:t>Russian political newspaper </a:t>
            </a:r>
            <a:r>
              <a:rPr lang="en-CA" dirty="0" smtClean="0"/>
              <a:t>responsible for the propaganda of the  </a:t>
            </a:r>
            <a:r>
              <a:rPr lang="en-CA" dirty="0"/>
              <a:t>Communist Party of the Russian </a:t>
            </a:r>
            <a:r>
              <a:rPr lang="en-CA" dirty="0" smtClean="0"/>
              <a:t>Federation. </a:t>
            </a:r>
            <a:endParaRPr lang="en-CA" dirty="0"/>
          </a:p>
          <a:p>
            <a:endParaRPr lang="en-CA" dirty="0"/>
          </a:p>
        </p:txBody>
      </p:sp>
    </p:spTree>
    <p:extLst>
      <p:ext uri="{BB962C8B-B14F-4D97-AF65-F5344CB8AC3E}">
        <p14:creationId xmlns:p14="http://schemas.microsoft.com/office/powerpoint/2010/main" val="207626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Propaganda in </a:t>
            </a:r>
            <a:r>
              <a:rPr lang="en-CA" i="1" dirty="0" smtClean="0"/>
              <a:t>Animal Farm</a:t>
            </a:r>
            <a:endParaRPr lang="en-CA" i="1" dirty="0"/>
          </a:p>
        </p:txBody>
      </p:sp>
      <p:sp>
        <p:nvSpPr>
          <p:cNvPr id="3" name="Content Placeholder 2"/>
          <p:cNvSpPr>
            <a:spLocks noGrp="1"/>
          </p:cNvSpPr>
          <p:nvPr>
            <p:ph idx="1"/>
          </p:nvPr>
        </p:nvSpPr>
        <p:spPr/>
        <p:txBody>
          <a:bodyPr/>
          <a:lstStyle/>
          <a:p>
            <a:r>
              <a:rPr lang="en-CA" dirty="0" smtClean="0"/>
              <a:t>Squealer persuades the other animals to accept the inequality of giving the milk and apples to the pigs.  He threatens that if the pigs are not healthy then Jones would come back.</a:t>
            </a:r>
          </a:p>
          <a:p>
            <a:r>
              <a:rPr lang="en-CA" dirty="0" smtClean="0"/>
              <a:t>When analyzing the text, keep an eye out for Squealer’s ability to convince the animals using propaganda. </a:t>
            </a:r>
            <a:endParaRPr lang="en-CA" dirty="0"/>
          </a:p>
        </p:txBody>
      </p:sp>
    </p:spTree>
    <p:extLst>
      <p:ext uri="{BB962C8B-B14F-4D97-AF65-F5344CB8AC3E}">
        <p14:creationId xmlns:p14="http://schemas.microsoft.com/office/powerpoint/2010/main" val="844884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Journal</a:t>
            </a:r>
            <a:endParaRPr lang="en-CA" dirty="0"/>
          </a:p>
        </p:txBody>
      </p:sp>
      <p:sp>
        <p:nvSpPr>
          <p:cNvPr id="3" name="Content Placeholder 2"/>
          <p:cNvSpPr>
            <a:spLocks noGrp="1"/>
          </p:cNvSpPr>
          <p:nvPr>
            <p:ph idx="1"/>
          </p:nvPr>
        </p:nvSpPr>
        <p:spPr/>
        <p:txBody>
          <a:bodyPr/>
          <a:lstStyle/>
          <a:p>
            <a:pPr marL="0" indent="0">
              <a:buNone/>
            </a:pPr>
            <a:r>
              <a:rPr lang="en-CA" dirty="0" smtClean="0"/>
              <a:t>Propaganda is a very influential tool for sharing biased opinions.  How can people viewing information recognize biased information and opinions versus objective reports of facts? </a:t>
            </a:r>
            <a:r>
              <a:rPr lang="en-CA" b="1" dirty="0" smtClean="0"/>
              <a:t>In paragraph form, discuss some strategies you and the rest of the class can use to differentiate between propaganda and  unbiased information.    </a:t>
            </a:r>
            <a:endParaRPr lang="en-CA" b="1" dirty="0"/>
          </a:p>
        </p:txBody>
      </p:sp>
    </p:spTree>
    <p:extLst>
      <p:ext uri="{BB962C8B-B14F-4D97-AF65-F5344CB8AC3E}">
        <p14:creationId xmlns:p14="http://schemas.microsoft.com/office/powerpoint/2010/main" val="27518612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0</TotalTime>
  <Words>693</Words>
  <Application>Microsoft Office PowerPoint</Application>
  <PresentationFormat>Widescreen</PresentationFormat>
  <Paragraphs>28</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Garamond</vt:lpstr>
      <vt:lpstr>Organic</vt:lpstr>
      <vt:lpstr>Propaganda</vt:lpstr>
      <vt:lpstr>Propaganda Techniques</vt:lpstr>
      <vt:lpstr>Propaganda Techniques</vt:lpstr>
      <vt:lpstr>Propaganda Techniques</vt:lpstr>
      <vt:lpstr>Propaganda </vt:lpstr>
      <vt:lpstr>Propaganda</vt:lpstr>
      <vt:lpstr>Propaganda in Animal Farm</vt:lpstr>
      <vt:lpstr>Propaganda in Animal Farm</vt:lpstr>
      <vt:lpstr>Journal</vt:lpstr>
    </vt:vector>
  </TitlesOfParts>
  <Company>ecsd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Propaganda</dc:title>
  <dc:creator>Warawa, Ashley</dc:creator>
  <cp:lastModifiedBy>Warawa, Ashley</cp:lastModifiedBy>
  <cp:revision>1</cp:revision>
  <dcterms:created xsi:type="dcterms:W3CDTF">2014-12-08T18:38:24Z</dcterms:created>
  <dcterms:modified xsi:type="dcterms:W3CDTF">2014-12-08T18:38:33Z</dcterms:modified>
</cp:coreProperties>
</file>