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6" r:id="rId2"/>
    <p:sldId id="279" r:id="rId3"/>
    <p:sldId id="270" r:id="rId4"/>
    <p:sldId id="280" r:id="rId5"/>
    <p:sldId id="257" r:id="rId6"/>
    <p:sldId id="271" r:id="rId7"/>
    <p:sldId id="258" r:id="rId8"/>
    <p:sldId id="259" r:id="rId9"/>
    <p:sldId id="272" r:id="rId10"/>
    <p:sldId id="260" r:id="rId11"/>
    <p:sldId id="273" r:id="rId12"/>
    <p:sldId id="261" r:id="rId13"/>
    <p:sldId id="262" r:id="rId14"/>
    <p:sldId id="274" r:id="rId15"/>
    <p:sldId id="263" r:id="rId16"/>
    <p:sldId id="275" r:id="rId17"/>
    <p:sldId id="264" r:id="rId18"/>
    <p:sldId id="276" r:id="rId19"/>
    <p:sldId id="277" r:id="rId20"/>
    <p:sldId id="265" r:id="rId21"/>
    <p:sldId id="266" r:id="rId22"/>
    <p:sldId id="278" r:id="rId23"/>
    <p:sldId id="267" r:id="rId24"/>
    <p:sldId id="268" r:id="rId25"/>
    <p:sldId id="269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52043-93BB-4A27-9544-80F9E06466E3}" type="datetimeFigureOut">
              <a:rPr lang="en-CA" smtClean="0"/>
              <a:t>11/09/2017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E2679-7D81-474A-A293-A7E0788060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5778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32E8-25D5-41A0-9059-A7717A0ACD14}" type="datetimeFigureOut">
              <a:rPr lang="en-CA" smtClean="0"/>
              <a:t>11/09/2017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2BF-FEAE-462A-99A6-10D93ED19A9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494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32E8-25D5-41A0-9059-A7717A0ACD14}" type="datetimeFigureOut">
              <a:rPr lang="en-CA" smtClean="0"/>
              <a:t>11/09/2017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2BF-FEAE-462A-99A6-10D93ED19A9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136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32E8-25D5-41A0-9059-A7717A0ACD14}" type="datetimeFigureOut">
              <a:rPr lang="en-CA" smtClean="0"/>
              <a:t>11/09/2017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2BF-FEAE-462A-99A6-10D93ED19A9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033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32E8-25D5-41A0-9059-A7717A0ACD14}" type="datetimeFigureOut">
              <a:rPr lang="en-CA" smtClean="0"/>
              <a:t>11/09/2017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2BF-FEAE-462A-99A6-10D93ED19A9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0597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32E8-25D5-41A0-9059-A7717A0ACD14}" type="datetimeFigureOut">
              <a:rPr lang="en-CA" smtClean="0"/>
              <a:t>11/09/2017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2BF-FEAE-462A-99A6-10D93ED19A9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00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32E8-25D5-41A0-9059-A7717A0ACD14}" type="datetimeFigureOut">
              <a:rPr lang="en-CA" smtClean="0"/>
              <a:t>11/09/2017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2BF-FEAE-462A-99A6-10D93ED19A9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661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32E8-25D5-41A0-9059-A7717A0ACD14}" type="datetimeFigureOut">
              <a:rPr lang="en-CA" smtClean="0"/>
              <a:t>11/09/2017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2BF-FEAE-462A-99A6-10D93ED19A9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55155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32E8-25D5-41A0-9059-A7717A0ACD14}" type="datetimeFigureOut">
              <a:rPr lang="en-CA" smtClean="0"/>
              <a:t>11/09/2017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2BF-FEAE-462A-99A6-10D93ED19A9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2268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32E8-25D5-41A0-9059-A7717A0ACD14}" type="datetimeFigureOut">
              <a:rPr lang="en-CA" smtClean="0"/>
              <a:t>11/09/2017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2BF-FEAE-462A-99A6-10D93ED19A9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406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32E8-25D5-41A0-9059-A7717A0ACD14}" type="datetimeFigureOut">
              <a:rPr lang="en-CA" smtClean="0"/>
              <a:t>11/09/2017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2BF-FEAE-462A-99A6-10D93ED19A9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2727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32E8-25D5-41A0-9059-A7717A0ACD14}" type="datetimeFigureOut">
              <a:rPr lang="en-CA" smtClean="0"/>
              <a:t>11/09/2017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F2BF-FEAE-462A-99A6-10D93ED19A9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679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932E8-25D5-41A0-9059-A7717A0ACD14}" type="datetimeFigureOut">
              <a:rPr lang="en-CA" smtClean="0"/>
              <a:t>11/09/2017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1F2BF-FEAE-462A-99A6-10D93ED19A9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388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sz="9800" dirty="0" smtClean="0"/>
              <a:t>Film Studies</a:t>
            </a:r>
            <a:br>
              <a:rPr lang="en-CA" sz="9800" dirty="0" smtClean="0"/>
            </a:br>
            <a:r>
              <a:rPr lang="en-CA" sz="9800" dirty="0"/>
              <a:t/>
            </a:r>
            <a:br>
              <a:rPr lang="en-CA" sz="9800" dirty="0"/>
            </a:br>
            <a:r>
              <a:rPr lang="en-CA" dirty="0" smtClean="0"/>
              <a:t>Visual Literacy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754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Camera Distance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Extreme Close up:</a:t>
            </a:r>
          </a:p>
          <a:p>
            <a:r>
              <a:rPr lang="en-CA" dirty="0" smtClean="0"/>
              <a:t>A shot that singles out a specific portion of the body or isolates a detail.</a:t>
            </a:r>
          </a:p>
          <a:p>
            <a:r>
              <a:rPr lang="en-CA" dirty="0" smtClean="0"/>
              <a:t>Reinforces the significance of an object.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0234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Extreme Close-Up</a:t>
            </a: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17440"/>
            <a:ext cx="8659860" cy="375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15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CA" dirty="0" smtClean="0"/>
              <a:t>Camera Positioning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Flat Angle:</a:t>
            </a:r>
          </a:p>
          <a:p>
            <a:r>
              <a:rPr lang="en-CA" dirty="0" smtClean="0"/>
              <a:t>The camera is eye level and on the same plane as the subject. </a:t>
            </a: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2924945"/>
            <a:ext cx="6330281" cy="379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45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Camera Positioning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Low Angle:</a:t>
            </a:r>
          </a:p>
          <a:p>
            <a:r>
              <a:rPr lang="en-CA" dirty="0" smtClean="0"/>
              <a:t>A shot in which the camera literally and figuratively looks up at the subject.</a:t>
            </a:r>
          </a:p>
          <a:p>
            <a:r>
              <a:rPr lang="en-CA" dirty="0" smtClean="0"/>
              <a:t>This angle is often used to give the subject a dominating or powerful presence.</a:t>
            </a:r>
          </a:p>
          <a:p>
            <a:r>
              <a:rPr lang="en-CA" dirty="0" smtClean="0"/>
              <a:t>The audience is made to feel submissive or small.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633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Low Angle</a:t>
            </a:r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8" y="1268760"/>
            <a:ext cx="9108682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74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Camera Positioning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High Angle:</a:t>
            </a:r>
          </a:p>
          <a:p>
            <a:r>
              <a:rPr lang="en-CA" dirty="0" smtClean="0"/>
              <a:t>A shot in which the camera literally and figuratively looks down on the subject.  </a:t>
            </a:r>
          </a:p>
          <a:p>
            <a:r>
              <a:rPr lang="en-CA" dirty="0" smtClean="0"/>
              <a:t>It can be used to make the subject seem small or insignificant.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522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188640"/>
            <a:ext cx="8229600" cy="1143000"/>
          </a:xfrm>
        </p:spPr>
        <p:txBody>
          <a:bodyPr/>
          <a:lstStyle/>
          <a:p>
            <a:r>
              <a:rPr lang="en-CA" dirty="0" smtClean="0"/>
              <a:t>High Angle</a:t>
            </a:r>
            <a:endParaRPr lang="en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9" y="1271348"/>
            <a:ext cx="9150040" cy="558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41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Camera Positioning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Crane/Aerial Shot:</a:t>
            </a:r>
          </a:p>
          <a:p>
            <a:r>
              <a:rPr lang="en-CA" dirty="0" smtClean="0"/>
              <a:t>A type of high angle shot that can be either stationary or moving.</a:t>
            </a:r>
          </a:p>
          <a:p>
            <a:r>
              <a:rPr lang="en-CA" dirty="0" smtClean="0"/>
              <a:t>It is positioned higher up and often at a steeper angle than a basic high angle shot.</a:t>
            </a:r>
          </a:p>
          <a:p>
            <a:r>
              <a:rPr lang="en-CA" dirty="0" smtClean="0"/>
              <a:t>Acts like a bird’s eye view.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880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336" y="116632"/>
            <a:ext cx="8229600" cy="1143000"/>
          </a:xfrm>
        </p:spPr>
        <p:txBody>
          <a:bodyPr/>
          <a:lstStyle/>
          <a:p>
            <a:r>
              <a:rPr lang="en-CA" dirty="0" smtClean="0"/>
              <a:t>Crane</a:t>
            </a:r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244408" cy="548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59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CA" dirty="0" smtClean="0"/>
              <a:t>Aerial Shot</a:t>
            </a:r>
            <a:endParaRPr lang="en-C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600"/>
            <a:ext cx="8352928" cy="557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18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Did you know?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1/3 of all films ever made are adapted from novels. That is 33% of films inspired by novels.</a:t>
            </a:r>
          </a:p>
          <a:p>
            <a:r>
              <a:rPr lang="en-CA" dirty="0" smtClean="0"/>
              <a:t>If you include other literary forms including plays, poems, or short stories, the number rises to 65% of films adapted from literary forms.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20072" y="1398301"/>
            <a:ext cx="3360437" cy="516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6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Lighting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High Key Lighting:</a:t>
            </a:r>
          </a:p>
          <a:p>
            <a:r>
              <a:rPr lang="en-CA" dirty="0" smtClean="0"/>
              <a:t>Very bright and associated with a light mood, cheer, or celebration.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8985614" cy="375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23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Lighting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Low Key Lighting:</a:t>
            </a:r>
          </a:p>
          <a:p>
            <a:r>
              <a:rPr lang="en-CA" dirty="0" smtClean="0"/>
              <a:t>Very dark and full of shadows.</a:t>
            </a:r>
          </a:p>
          <a:p>
            <a:r>
              <a:rPr lang="en-CA" dirty="0" smtClean="0"/>
              <a:t>There is a strong contrast between light and dark areas of the shot.</a:t>
            </a:r>
          </a:p>
          <a:p>
            <a:r>
              <a:rPr lang="en-CA" dirty="0" smtClean="0"/>
              <a:t>Used in scenes that are frightening, suspenseful, or gloomy.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922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Low Key Lighting</a:t>
            </a:r>
            <a:endParaRPr lang="en-C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3" y="1268760"/>
            <a:ext cx="9125787" cy="546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34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Camera Movement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Panning:</a:t>
            </a:r>
          </a:p>
          <a:p>
            <a:r>
              <a:rPr lang="en-CA" dirty="0" smtClean="0"/>
              <a:t>The horizontal movement of the camera from side to side to follow the action in a scene.</a:t>
            </a:r>
          </a:p>
          <a:p>
            <a:r>
              <a:rPr lang="en-CA" dirty="0" smtClean="0"/>
              <a:t>Can be used as point of view shot in which the camera movement indicates a character scanning an area.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1010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Camera Movement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 smtClean="0"/>
              <a:t>Tilt:</a:t>
            </a:r>
          </a:p>
          <a:p>
            <a:r>
              <a:rPr lang="en-CA" dirty="0" smtClean="0"/>
              <a:t>The vertical movement of the camera.  </a:t>
            </a:r>
          </a:p>
          <a:p>
            <a:r>
              <a:rPr lang="en-CA" dirty="0" smtClean="0"/>
              <a:t>The camera points up or down from a fixed base.</a:t>
            </a:r>
          </a:p>
          <a:p>
            <a:r>
              <a:rPr lang="en-CA" dirty="0" smtClean="0"/>
              <a:t>Can be used to establish setting by showing the height of something.</a:t>
            </a:r>
          </a:p>
          <a:p>
            <a:r>
              <a:rPr lang="en-CA" dirty="0" smtClean="0"/>
              <a:t>Ex. The camera can tilt up to show the height of the Empire State Building or tilt down to show the height of a cliff. 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972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Camera Movement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Boom:</a:t>
            </a:r>
          </a:p>
          <a:p>
            <a:r>
              <a:rPr lang="en-CA" dirty="0" smtClean="0"/>
              <a:t>The camera moves vertically up or down through space.  </a:t>
            </a:r>
          </a:p>
          <a:p>
            <a:r>
              <a:rPr lang="en-CA" dirty="0" smtClean="0"/>
              <a:t>The camera is not on a fixed point in space like the tilt movement.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691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Visual Literacy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Visual literacy involves all the processes of knowing and responding to a visual image, as well as all the thought that might go into constructing or manipulating an image.</a:t>
            </a:r>
          </a:p>
          <a:p>
            <a:r>
              <a:rPr lang="en-CA" dirty="0" smtClean="0"/>
              <a:t>Students must </a:t>
            </a:r>
            <a:r>
              <a:rPr lang="en-CA" u="sng" dirty="0" smtClean="0"/>
              <a:t>actively</a:t>
            </a:r>
            <a:r>
              <a:rPr lang="en-CA" dirty="0" smtClean="0"/>
              <a:t> view films in order to analyze the meaning communicated through the images.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145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Visual Literacy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Films, like literature, use effective techniques that force viewers to focus on significant events that develop character, theme, plot, mood, conflict and symbolism.</a:t>
            </a:r>
          </a:p>
          <a:p>
            <a:r>
              <a:rPr lang="en-CA" dirty="0" smtClean="0"/>
              <a:t>Visual literacy is the ability to interpret, critically respond, discuss, and develop meaning from information presented in images or film. 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983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Camera Distance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4421088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Long Shot:</a:t>
            </a:r>
          </a:p>
          <a:p>
            <a:r>
              <a:rPr lang="en-CA" dirty="0" smtClean="0"/>
              <a:t>A shot in which the background dominates.</a:t>
            </a:r>
          </a:p>
          <a:p>
            <a:r>
              <a:rPr lang="en-CA" dirty="0" smtClean="0"/>
              <a:t>Figures are often included to give a sense of scale and space.  </a:t>
            </a:r>
          </a:p>
          <a:p>
            <a:r>
              <a:rPr lang="en-CA" dirty="0" smtClean="0"/>
              <a:t>Long shots can be used to establish setting.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071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Long Shot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25" y="1556792"/>
            <a:ext cx="8889875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72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CA" dirty="0" smtClean="0"/>
              <a:t>Camera Distance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Medium Shot:</a:t>
            </a:r>
          </a:p>
          <a:p>
            <a:r>
              <a:rPr lang="en-CA" dirty="0" smtClean="0"/>
              <a:t>A figure is framed from the waist up.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78"/>
            <a:ext cx="6624736" cy="447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2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Camera Distance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Close-Up:</a:t>
            </a:r>
          </a:p>
          <a:p>
            <a:r>
              <a:rPr lang="en-CA" dirty="0" smtClean="0"/>
              <a:t>A detailed shot usually showing just the head or significant object.</a:t>
            </a:r>
          </a:p>
          <a:p>
            <a:r>
              <a:rPr lang="en-CA" dirty="0" smtClean="0"/>
              <a:t>Draws attention to an object or facial expression of a character.</a:t>
            </a:r>
          </a:p>
          <a:p>
            <a:pPr marL="0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64140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Close-Up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81" y="1769270"/>
            <a:ext cx="9161481" cy="386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23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223&quot;&gt;&lt;object type=&quot;3&quot; unique_id=&quot;10224&quot;&gt;&lt;property id=&quot;20148&quot; value=&quot;5&quot;/&gt;&lt;property id=&quot;20300&quot; value=&quot;Slide 1 - &amp;quot;Film Studies  Visual Literacy&amp;quot;&quot;/&gt;&lt;property id=&quot;20307&quot; value=&quot;256&quot;/&gt;&lt;/object&gt;&lt;object type=&quot;3&quot; unique_id=&quot;10225&quot;&gt;&lt;property id=&quot;20148&quot; value=&quot;5&quot;/&gt;&lt;property id=&quot;20300&quot; value=&quot;Slide 2 - &amp;quot;Did you know?&amp;quot;&quot;/&gt;&lt;property id=&quot;20307&quot; value=&quot;279&quot;/&gt;&lt;/object&gt;&lt;object type=&quot;3&quot; unique_id=&quot;10226&quot;&gt;&lt;property id=&quot;20148&quot; value=&quot;5&quot;/&gt;&lt;property id=&quot;20300&quot; value=&quot;Slide 3 - &amp;quot;Visual Literacy&amp;quot;&quot;/&gt;&lt;property id=&quot;20307&quot; value=&quot;270&quot;/&gt;&lt;/object&gt;&lt;object type=&quot;3&quot; unique_id=&quot;10227&quot;&gt;&lt;property id=&quot;20148&quot; value=&quot;5&quot;/&gt;&lt;property id=&quot;20300&quot; value=&quot;Slide 4 - &amp;quot;Visual Literacy&amp;quot;&quot;/&gt;&lt;property id=&quot;20307&quot; value=&quot;280&quot;/&gt;&lt;/object&gt;&lt;object type=&quot;3&quot; unique_id=&quot;10228&quot;&gt;&lt;property id=&quot;20148&quot; value=&quot;5&quot;/&gt;&lt;property id=&quot;20300&quot; value=&quot;Slide 5 - &amp;quot;Camera Distance&amp;quot;&quot;/&gt;&lt;property id=&quot;20307&quot; value=&quot;257&quot;/&gt;&lt;/object&gt;&lt;object type=&quot;3&quot; unique_id=&quot;10229&quot;&gt;&lt;property id=&quot;20148&quot; value=&quot;5&quot;/&gt;&lt;property id=&quot;20300&quot; value=&quot;Slide 6 - &amp;quot;Long Shot&amp;quot;&quot;/&gt;&lt;property id=&quot;20307&quot; value=&quot;271&quot;/&gt;&lt;/object&gt;&lt;object type=&quot;3&quot; unique_id=&quot;10230&quot;&gt;&lt;property id=&quot;20148&quot; value=&quot;5&quot;/&gt;&lt;property id=&quot;20300&quot; value=&quot;Slide 7 - &amp;quot;Camera Distance&amp;quot;&quot;/&gt;&lt;property id=&quot;20307&quot; value=&quot;258&quot;/&gt;&lt;/object&gt;&lt;object type=&quot;3&quot; unique_id=&quot;10231&quot;&gt;&lt;property id=&quot;20148&quot; value=&quot;5&quot;/&gt;&lt;property id=&quot;20300&quot; value=&quot;Slide 8 - &amp;quot;Camera Distance&amp;quot;&quot;/&gt;&lt;property id=&quot;20307&quot; value=&quot;259&quot;/&gt;&lt;/object&gt;&lt;object type=&quot;3&quot; unique_id=&quot;10232&quot;&gt;&lt;property id=&quot;20148&quot; value=&quot;5&quot;/&gt;&lt;property id=&quot;20300&quot; value=&quot;Slide 9 - &amp;quot;Close-Up&amp;quot;&quot;/&gt;&lt;property id=&quot;20307&quot; value=&quot;272&quot;/&gt;&lt;/object&gt;&lt;object type=&quot;3&quot; unique_id=&quot;10233&quot;&gt;&lt;property id=&quot;20148&quot; value=&quot;5&quot;/&gt;&lt;property id=&quot;20300&quot; value=&quot;Slide 10 - &amp;quot;Camera Distance&amp;quot;&quot;/&gt;&lt;property id=&quot;20307&quot; value=&quot;260&quot;/&gt;&lt;/object&gt;&lt;object type=&quot;3&quot; unique_id=&quot;10234&quot;&gt;&lt;property id=&quot;20148&quot; value=&quot;5&quot;/&gt;&lt;property id=&quot;20300&quot; value=&quot;Slide 11 - &amp;quot;Extreme Close-Up&amp;quot;&quot;/&gt;&lt;property id=&quot;20307&quot; value=&quot;273&quot;/&gt;&lt;/object&gt;&lt;object type=&quot;3&quot; unique_id=&quot;10235&quot;&gt;&lt;property id=&quot;20148&quot; value=&quot;5&quot;/&gt;&lt;property id=&quot;20300&quot; value=&quot;Slide 12 - &amp;quot;Camera Positioning&amp;quot;&quot;/&gt;&lt;property id=&quot;20307&quot; value=&quot;261&quot;/&gt;&lt;/object&gt;&lt;object type=&quot;3&quot; unique_id=&quot;10236&quot;&gt;&lt;property id=&quot;20148&quot; value=&quot;5&quot;/&gt;&lt;property id=&quot;20300&quot; value=&quot;Slide 13 - &amp;quot;Camera Positioning&amp;quot;&quot;/&gt;&lt;property id=&quot;20307&quot; value=&quot;262&quot;/&gt;&lt;/object&gt;&lt;object type=&quot;3&quot; unique_id=&quot;10237&quot;&gt;&lt;property id=&quot;20148&quot; value=&quot;5&quot;/&gt;&lt;property id=&quot;20300&quot; value=&quot;Slide 14 - &amp;quot;Low Angle&amp;quot;&quot;/&gt;&lt;property id=&quot;20307&quot; value=&quot;274&quot;/&gt;&lt;/object&gt;&lt;object type=&quot;3&quot; unique_id=&quot;10238&quot;&gt;&lt;property id=&quot;20148&quot; value=&quot;5&quot;/&gt;&lt;property id=&quot;20300&quot; value=&quot;Slide 15 - &amp;quot;Camera Positioning&amp;quot;&quot;/&gt;&lt;property id=&quot;20307&quot; value=&quot;263&quot;/&gt;&lt;/object&gt;&lt;object type=&quot;3&quot; unique_id=&quot;10239&quot;&gt;&lt;property id=&quot;20148&quot; value=&quot;5&quot;/&gt;&lt;property id=&quot;20300&quot; value=&quot;Slide 16 - &amp;quot;High Angle&amp;quot;&quot;/&gt;&lt;property id=&quot;20307&quot; value=&quot;275&quot;/&gt;&lt;/object&gt;&lt;object type=&quot;3&quot; unique_id=&quot;10240&quot;&gt;&lt;property id=&quot;20148&quot; value=&quot;5&quot;/&gt;&lt;property id=&quot;20300&quot; value=&quot;Slide 17 - &amp;quot;Camera Positioning&amp;quot;&quot;/&gt;&lt;property id=&quot;20307&quot; value=&quot;264&quot;/&gt;&lt;/object&gt;&lt;object type=&quot;3&quot; unique_id=&quot;10241&quot;&gt;&lt;property id=&quot;20148&quot; value=&quot;5&quot;/&gt;&lt;property id=&quot;20300&quot; value=&quot;Slide 18 - &amp;quot;Crane&amp;quot;&quot;/&gt;&lt;property id=&quot;20307&quot; value=&quot;276&quot;/&gt;&lt;/object&gt;&lt;object type=&quot;3&quot; unique_id=&quot;10242&quot;&gt;&lt;property id=&quot;20148&quot; value=&quot;5&quot;/&gt;&lt;property id=&quot;20300&quot; value=&quot;Slide 19 - &amp;quot;Aerial Shot&amp;quot;&quot;/&gt;&lt;property id=&quot;20307&quot; value=&quot;277&quot;/&gt;&lt;/object&gt;&lt;object type=&quot;3&quot; unique_id=&quot;10243&quot;&gt;&lt;property id=&quot;20148&quot; value=&quot;5&quot;/&gt;&lt;property id=&quot;20300&quot; value=&quot;Slide 20 - &amp;quot;Lighting&amp;quot;&quot;/&gt;&lt;property id=&quot;20307&quot; value=&quot;265&quot;/&gt;&lt;/object&gt;&lt;object type=&quot;3&quot; unique_id=&quot;10244&quot;&gt;&lt;property id=&quot;20148&quot; value=&quot;5&quot;/&gt;&lt;property id=&quot;20300&quot; value=&quot;Slide 21 - &amp;quot;Lighting&amp;quot;&quot;/&gt;&lt;property id=&quot;20307&quot; value=&quot;266&quot;/&gt;&lt;/object&gt;&lt;object type=&quot;3&quot; unique_id=&quot;10245&quot;&gt;&lt;property id=&quot;20148&quot; value=&quot;5&quot;/&gt;&lt;property id=&quot;20300&quot; value=&quot;Slide 22 - &amp;quot;Low Key Lighting&amp;quot;&quot;/&gt;&lt;property id=&quot;20307&quot; value=&quot;278&quot;/&gt;&lt;/object&gt;&lt;object type=&quot;3&quot; unique_id=&quot;10246&quot;&gt;&lt;property id=&quot;20148&quot; value=&quot;5&quot;/&gt;&lt;property id=&quot;20300&quot; value=&quot;Slide 23 - &amp;quot;Camera Movement&amp;quot;&quot;/&gt;&lt;property id=&quot;20307&quot; value=&quot;267&quot;/&gt;&lt;/object&gt;&lt;object type=&quot;3&quot; unique_id=&quot;10247&quot;&gt;&lt;property id=&quot;20148&quot; value=&quot;5&quot;/&gt;&lt;property id=&quot;20300&quot; value=&quot;Slide 24 - &amp;quot;Camera Movement&amp;quot;&quot;/&gt;&lt;property id=&quot;20307&quot; value=&quot;268&quot;/&gt;&lt;/object&gt;&lt;object type=&quot;3&quot; unique_id=&quot;10248&quot;&gt;&lt;property id=&quot;20148&quot; value=&quot;5&quot;/&gt;&lt;property id=&quot;20300&quot; value=&quot;Slide 25 - &amp;quot;Camera Movement&amp;quot;&quot;/&gt;&lt;property id=&quot;20307&quot; value=&quot;269&quot;/&gt;&lt;/object&gt;&lt;/object&gt;&lt;object type=&quot;8&quot; unique_id=&quot;1027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1785</TotalTime>
  <Words>612</Words>
  <Application>Microsoft Office PowerPoint</Application>
  <PresentationFormat>On-screen Show (4:3)</PresentationFormat>
  <Paragraphs>73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Film Studies  Visual Literacy</vt:lpstr>
      <vt:lpstr>Did you know?</vt:lpstr>
      <vt:lpstr>Visual Literacy</vt:lpstr>
      <vt:lpstr>Visual Literacy</vt:lpstr>
      <vt:lpstr>Camera Distance</vt:lpstr>
      <vt:lpstr>Long Shot</vt:lpstr>
      <vt:lpstr>Camera Distance</vt:lpstr>
      <vt:lpstr>Camera Distance</vt:lpstr>
      <vt:lpstr>Close-Up</vt:lpstr>
      <vt:lpstr>Camera Distance</vt:lpstr>
      <vt:lpstr>Extreme Close-Up</vt:lpstr>
      <vt:lpstr>Camera Positioning</vt:lpstr>
      <vt:lpstr>Camera Positioning</vt:lpstr>
      <vt:lpstr>Low Angle</vt:lpstr>
      <vt:lpstr>Camera Positioning</vt:lpstr>
      <vt:lpstr>High Angle</vt:lpstr>
      <vt:lpstr>Camera Positioning</vt:lpstr>
      <vt:lpstr>Crane</vt:lpstr>
      <vt:lpstr>Aerial Shot</vt:lpstr>
      <vt:lpstr>Lighting</vt:lpstr>
      <vt:lpstr>Lighting</vt:lpstr>
      <vt:lpstr>Low Key Lighting</vt:lpstr>
      <vt:lpstr>Camera Movement</vt:lpstr>
      <vt:lpstr>Camera Movement</vt:lpstr>
      <vt:lpstr>Camera Movement</vt:lpstr>
    </vt:vector>
  </TitlesOfParts>
  <Company>ECSD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 Studies  Visual Literacy</dc:title>
  <dc:creator>id22986</dc:creator>
  <cp:lastModifiedBy>teacher</cp:lastModifiedBy>
  <cp:revision>9</cp:revision>
  <cp:lastPrinted>2012-12-17T22:05:26Z</cp:lastPrinted>
  <dcterms:created xsi:type="dcterms:W3CDTF">2012-12-17T15:30:17Z</dcterms:created>
  <dcterms:modified xsi:type="dcterms:W3CDTF">2017-09-12T01:26:58Z</dcterms:modified>
</cp:coreProperties>
</file>