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71" r:id="rId5"/>
    <p:sldId id="272" r:id="rId6"/>
    <p:sldId id="273" r:id="rId7"/>
    <p:sldId id="274" r:id="rId8"/>
    <p:sldId id="276" r:id="rId9"/>
    <p:sldId id="275" r:id="rId10"/>
    <p:sldId id="277" r:id="rId11"/>
    <p:sldId id="267" r:id="rId12"/>
    <p:sldId id="268" r:id="rId13"/>
    <p:sldId id="278" r:id="rId14"/>
    <p:sldId id="280" r:id="rId15"/>
    <p:sldId id="281" r:id="rId16"/>
    <p:sldId id="282" r:id="rId17"/>
    <p:sldId id="279" r:id="rId18"/>
    <p:sldId id="284" r:id="rId19"/>
    <p:sldId id="287" r:id="rId20"/>
    <p:sldId id="289" r:id="rId21"/>
    <p:sldId id="283" r:id="rId22"/>
    <p:sldId id="290" r:id="rId23"/>
    <p:sldId id="286" r:id="rId24"/>
    <p:sldId id="288" r:id="rId25"/>
    <p:sldId id="292" r:id="rId26"/>
    <p:sldId id="291" r:id="rId27"/>
    <p:sldId id="293" r:id="rId28"/>
    <p:sldId id="257" r:id="rId29"/>
    <p:sldId id="258" r:id="rId30"/>
    <p:sldId id="259" r:id="rId31"/>
    <p:sldId id="260" r:id="rId32"/>
    <p:sldId id="261" r:id="rId33"/>
    <p:sldId id="262" r:id="rId34"/>
    <p:sldId id="266" r:id="rId35"/>
    <p:sldId id="263" r:id="rId36"/>
    <p:sldId id="264" r:id="rId37"/>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3" autoAdjust="0"/>
    <p:restoredTop sz="94660"/>
  </p:normalViewPr>
  <p:slideViewPr>
    <p:cSldViewPr snapToGrid="0">
      <p:cViewPr varScale="1">
        <p:scale>
          <a:sx n="64" d="100"/>
          <a:sy n="64" d="100"/>
        </p:scale>
        <p:origin x="7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1D2A8A-54A8-4796-93A6-1CCD3265D6E4}"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EEAC2-3FFB-483D-AB09-312D72A2D088}" type="slidenum">
              <a:rPr lang="en-US" smtClean="0"/>
              <a:t>‹#›</a:t>
            </a:fld>
            <a:endParaRPr lang="en-US"/>
          </a:p>
        </p:txBody>
      </p:sp>
    </p:spTree>
    <p:extLst>
      <p:ext uri="{BB962C8B-B14F-4D97-AF65-F5344CB8AC3E}">
        <p14:creationId xmlns:p14="http://schemas.microsoft.com/office/powerpoint/2010/main" val="418816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D2A8A-54A8-4796-93A6-1CCD3265D6E4}"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EEAC2-3FFB-483D-AB09-312D72A2D088}" type="slidenum">
              <a:rPr lang="en-US" smtClean="0"/>
              <a:t>‹#›</a:t>
            </a:fld>
            <a:endParaRPr lang="en-US"/>
          </a:p>
        </p:txBody>
      </p:sp>
    </p:spTree>
    <p:extLst>
      <p:ext uri="{BB962C8B-B14F-4D97-AF65-F5344CB8AC3E}">
        <p14:creationId xmlns:p14="http://schemas.microsoft.com/office/powerpoint/2010/main" val="449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81D2A8A-54A8-4796-93A6-1CCD3265D6E4}"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EEAC2-3FFB-483D-AB09-312D72A2D088}" type="slidenum">
              <a:rPr lang="en-US" smtClean="0"/>
              <a:t>‹#›</a:t>
            </a:fld>
            <a:endParaRPr lang="en-US"/>
          </a:p>
        </p:txBody>
      </p:sp>
    </p:spTree>
    <p:extLst>
      <p:ext uri="{BB962C8B-B14F-4D97-AF65-F5344CB8AC3E}">
        <p14:creationId xmlns:p14="http://schemas.microsoft.com/office/powerpoint/2010/main" val="4056211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881D2A8A-54A8-4796-93A6-1CCD3265D6E4}" type="datetimeFigureOut">
              <a:rPr lang="en-US" smtClean="0"/>
              <a:t>9/27/2017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EEAC2-3FFB-483D-AB09-312D72A2D088}" type="slidenum">
              <a:rPr lang="en-US" smtClean="0"/>
              <a:t>‹#›</a:t>
            </a:fld>
            <a:endParaRPr lang="en-US"/>
          </a:p>
        </p:txBody>
      </p:sp>
    </p:spTree>
    <p:extLst>
      <p:ext uri="{BB962C8B-B14F-4D97-AF65-F5344CB8AC3E}">
        <p14:creationId xmlns:p14="http://schemas.microsoft.com/office/powerpoint/2010/main" val="3923295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1D2A8A-54A8-4796-93A6-1CCD3265D6E4}"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EEAC2-3FFB-483D-AB09-312D72A2D088}" type="slidenum">
              <a:rPr lang="en-US" smtClean="0"/>
              <a:t>‹#›</a:t>
            </a:fld>
            <a:endParaRPr lang="en-US"/>
          </a:p>
        </p:txBody>
      </p:sp>
    </p:spTree>
    <p:extLst>
      <p:ext uri="{BB962C8B-B14F-4D97-AF65-F5344CB8AC3E}">
        <p14:creationId xmlns:p14="http://schemas.microsoft.com/office/powerpoint/2010/main" val="2202329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1D2A8A-54A8-4796-93A6-1CCD3265D6E4}"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EEAC2-3FFB-483D-AB09-312D72A2D088}" type="slidenum">
              <a:rPr lang="en-US" smtClean="0"/>
              <a:t>‹#›</a:t>
            </a:fld>
            <a:endParaRPr lang="en-US"/>
          </a:p>
        </p:txBody>
      </p:sp>
    </p:spTree>
    <p:extLst>
      <p:ext uri="{BB962C8B-B14F-4D97-AF65-F5344CB8AC3E}">
        <p14:creationId xmlns:p14="http://schemas.microsoft.com/office/powerpoint/2010/main" val="177237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1D2A8A-54A8-4796-93A6-1CCD3265D6E4}"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EEAC2-3FFB-483D-AB09-312D72A2D088}" type="slidenum">
              <a:rPr lang="en-US" smtClean="0"/>
              <a:t>‹#›</a:t>
            </a:fld>
            <a:endParaRPr lang="en-US"/>
          </a:p>
        </p:txBody>
      </p:sp>
    </p:spTree>
    <p:extLst>
      <p:ext uri="{BB962C8B-B14F-4D97-AF65-F5344CB8AC3E}">
        <p14:creationId xmlns:p14="http://schemas.microsoft.com/office/powerpoint/2010/main" val="28665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1D2A8A-54A8-4796-93A6-1CCD3265D6E4}"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EEAC2-3FFB-483D-AB09-312D72A2D088}" type="slidenum">
              <a:rPr lang="en-US" smtClean="0"/>
              <a:t>‹#›</a:t>
            </a:fld>
            <a:endParaRPr lang="en-US"/>
          </a:p>
        </p:txBody>
      </p:sp>
    </p:spTree>
    <p:extLst>
      <p:ext uri="{BB962C8B-B14F-4D97-AF65-F5344CB8AC3E}">
        <p14:creationId xmlns:p14="http://schemas.microsoft.com/office/powerpoint/2010/main" val="3945516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1D2A8A-54A8-4796-93A6-1CCD3265D6E4}"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EEAC2-3FFB-483D-AB09-312D72A2D088}" type="slidenum">
              <a:rPr lang="en-US" smtClean="0"/>
              <a:t>‹#›</a:t>
            </a:fld>
            <a:endParaRPr lang="en-US"/>
          </a:p>
        </p:txBody>
      </p:sp>
    </p:spTree>
    <p:extLst>
      <p:ext uri="{BB962C8B-B14F-4D97-AF65-F5344CB8AC3E}">
        <p14:creationId xmlns:p14="http://schemas.microsoft.com/office/powerpoint/2010/main" val="60021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1D2A8A-54A8-4796-93A6-1CCD3265D6E4}" type="datetimeFigureOut">
              <a:rPr lang="en-US" smtClean="0"/>
              <a:t>9/27/2017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EEAC2-3FFB-483D-AB09-312D72A2D088}" type="slidenum">
              <a:rPr lang="en-US" smtClean="0"/>
              <a:t>‹#›</a:t>
            </a:fld>
            <a:endParaRPr lang="en-US"/>
          </a:p>
        </p:txBody>
      </p:sp>
    </p:spTree>
    <p:extLst>
      <p:ext uri="{BB962C8B-B14F-4D97-AF65-F5344CB8AC3E}">
        <p14:creationId xmlns:p14="http://schemas.microsoft.com/office/powerpoint/2010/main" val="2110920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1D2A8A-54A8-4796-93A6-1CCD3265D6E4}" type="datetimeFigureOut">
              <a:rPr lang="en-US" smtClean="0"/>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EEAC2-3FFB-483D-AB09-312D72A2D088}" type="slidenum">
              <a:rPr lang="en-US" smtClean="0"/>
              <a:t>‹#›</a:t>
            </a:fld>
            <a:endParaRPr lang="en-US"/>
          </a:p>
        </p:txBody>
      </p:sp>
    </p:spTree>
    <p:extLst>
      <p:ext uri="{BB962C8B-B14F-4D97-AF65-F5344CB8AC3E}">
        <p14:creationId xmlns:p14="http://schemas.microsoft.com/office/powerpoint/2010/main" val="56419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D2A8A-54A8-4796-93A6-1CCD3265D6E4}" type="datetimeFigureOut">
              <a:rPr lang="en-US" smtClean="0"/>
              <a:t>9/27/2017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EEAC2-3FFB-483D-AB09-312D72A2D088}" type="slidenum">
              <a:rPr lang="en-US" smtClean="0"/>
              <a:t>‹#›</a:t>
            </a:fld>
            <a:endParaRPr lang="en-US"/>
          </a:p>
        </p:txBody>
      </p:sp>
    </p:spTree>
    <p:extLst>
      <p:ext uri="{BB962C8B-B14F-4D97-AF65-F5344CB8AC3E}">
        <p14:creationId xmlns:p14="http://schemas.microsoft.com/office/powerpoint/2010/main" val="251307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D2A8A-54A8-4796-93A6-1CCD3265D6E4}"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EEAC2-3FFB-483D-AB09-312D72A2D088}" type="slidenum">
              <a:rPr lang="en-US" smtClean="0"/>
              <a:t>‹#›</a:t>
            </a:fld>
            <a:endParaRPr lang="en-US"/>
          </a:p>
        </p:txBody>
      </p:sp>
    </p:spTree>
    <p:extLst>
      <p:ext uri="{BB962C8B-B14F-4D97-AF65-F5344CB8AC3E}">
        <p14:creationId xmlns:p14="http://schemas.microsoft.com/office/powerpoint/2010/main" val="91296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881D2A8A-54A8-4796-93A6-1CCD3265D6E4}" type="datetimeFigureOut">
              <a:rPr lang="en-US" smtClean="0"/>
              <a:t>9/27/2017</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110EEAC2-3FFB-483D-AB09-312D72A2D088}" type="slidenum">
              <a:rPr lang="en-US" smtClean="0"/>
              <a:t>‹#›</a:t>
            </a:fld>
            <a:endParaRPr lang="en-US"/>
          </a:p>
        </p:txBody>
      </p:sp>
    </p:spTree>
    <p:extLst>
      <p:ext uri="{BB962C8B-B14F-4D97-AF65-F5344CB8AC3E}">
        <p14:creationId xmlns:p14="http://schemas.microsoft.com/office/powerpoint/2010/main" val="223746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881D2A8A-54A8-4796-93A6-1CCD3265D6E4}" type="datetimeFigureOut">
              <a:rPr lang="en-US" smtClean="0"/>
              <a:t>9/27/2017</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110EEAC2-3FFB-483D-AB09-312D72A2D088}" type="slidenum">
              <a:rPr lang="en-US" smtClean="0"/>
              <a:t>‹#›</a:t>
            </a:fld>
            <a:endParaRPr lang="en-US"/>
          </a:p>
        </p:txBody>
      </p:sp>
    </p:spTree>
    <p:extLst>
      <p:ext uri="{BB962C8B-B14F-4D97-AF65-F5344CB8AC3E}">
        <p14:creationId xmlns:p14="http://schemas.microsoft.com/office/powerpoint/2010/main" val="33294139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i="0" u="none"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b="0" i="0" u="none"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hyperlink" Target="http://www.burrardstreetjournal.com/trump-overheard-calling-trudeau-leader-of-the-igloo-peopl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0323" y="5293725"/>
            <a:ext cx="8771881" cy="434974"/>
          </a:xfrm>
        </p:spPr>
        <p:txBody>
          <a:bodyPr>
            <a:noAutofit/>
          </a:bodyPr>
          <a:lstStyle/>
          <a:p>
            <a:r>
              <a:rPr lang="en-US" sz="7200" b="1" dirty="0" smtClean="0"/>
              <a:t>CURRENT EVENTS</a:t>
            </a:r>
            <a:endParaRPr lang="en-US" sz="7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581" y="476110"/>
            <a:ext cx="2007300" cy="11240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437" y="5177307"/>
            <a:ext cx="1516650" cy="144793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180" y="187975"/>
            <a:ext cx="2645612" cy="264561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578" y="3437165"/>
            <a:ext cx="7263685" cy="133356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101" y="402918"/>
            <a:ext cx="2759000" cy="27590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6961" y="2125204"/>
            <a:ext cx="2544590" cy="1220608"/>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8810" y="2123191"/>
            <a:ext cx="1220608" cy="1220608"/>
          </a:xfrm>
          <a:prstGeom prst="rect">
            <a:avLst/>
          </a:prstGeom>
        </p:spPr>
      </p:pic>
      <p:pic>
        <p:nvPicPr>
          <p:cNvPr id="1030" name="Picture 6" descr="Image result for castanet.net ap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40323" y="586749"/>
            <a:ext cx="1131880" cy="11318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bc world new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81703" y="3030590"/>
            <a:ext cx="2948566" cy="16585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acleans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8430" y="409296"/>
            <a:ext cx="1373121" cy="1373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11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07" y="3381"/>
            <a:ext cx="10571998" cy="970450"/>
          </a:xfrm>
        </p:spPr>
        <p:txBody>
          <a:bodyPr/>
          <a:lstStyle/>
          <a:p>
            <a:r>
              <a:rPr lang="en-US" dirty="0" smtClean="0"/>
              <a:t>How do we access news?</a:t>
            </a:r>
            <a:r>
              <a:rPr lang="en-US" dirty="0"/>
              <a:t> </a:t>
            </a:r>
            <a:r>
              <a:rPr lang="en-US" dirty="0" smtClean="0"/>
              <a:t/>
            </a:r>
            <a:br>
              <a:rPr lang="en-US" dirty="0" smtClean="0"/>
            </a:br>
            <a:r>
              <a:rPr lang="en-US" sz="2400" dirty="0" smtClean="0"/>
              <a:t>Activity</a:t>
            </a:r>
            <a:r>
              <a:rPr lang="en-US" sz="2400" dirty="0"/>
              <a:t>: Where does my news come from?</a:t>
            </a:r>
            <a:r>
              <a:rPr lang="en-US" dirty="0"/>
              <a:t/>
            </a:r>
            <a:br>
              <a:rPr lang="en-US" dirty="0"/>
            </a:br>
            <a:r>
              <a:rPr lang="en-US" dirty="0"/>
              <a:t/>
            </a:r>
            <a:br>
              <a:rPr lang="en-US" dirty="0"/>
            </a:br>
            <a:endParaRPr lang="en-US" dirty="0"/>
          </a:p>
        </p:txBody>
      </p:sp>
      <p:sp>
        <p:nvSpPr>
          <p:cNvPr id="5" name="TextBox 4"/>
          <p:cNvSpPr txBox="1"/>
          <p:nvPr/>
        </p:nvSpPr>
        <p:spPr>
          <a:xfrm>
            <a:off x="690078" y="2376168"/>
            <a:ext cx="9128479" cy="1508105"/>
          </a:xfrm>
          <a:prstGeom prst="rect">
            <a:avLst/>
          </a:prstGeom>
          <a:noFill/>
        </p:spPr>
        <p:txBody>
          <a:bodyPr wrap="square" rtlCol="0">
            <a:spAutoFit/>
          </a:bodyPr>
          <a:lstStyle/>
          <a:p>
            <a:endParaRPr lang="en-US" sz="2800" dirty="0"/>
          </a:p>
          <a:p>
            <a:endParaRPr lang="en-US" sz="2800"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39740730"/>
              </p:ext>
            </p:extLst>
          </p:nvPr>
        </p:nvGraphicFramePr>
        <p:xfrm>
          <a:off x="179879" y="149614"/>
          <a:ext cx="11827241" cy="7720224"/>
        </p:xfrm>
        <a:graphic>
          <a:graphicData uri="http://schemas.openxmlformats.org/drawingml/2006/table">
            <a:tbl>
              <a:tblPr firstRow="1" bandRow="1">
                <a:tableStyleId>{5C22544A-7EE6-4342-B048-85BDC9FD1C3A}</a:tableStyleId>
              </a:tblPr>
              <a:tblGrid>
                <a:gridCol w="2404277">
                  <a:extLst>
                    <a:ext uri="{9D8B030D-6E8A-4147-A177-3AD203B41FA5}">
                      <a16:colId xmlns:a16="http://schemas.microsoft.com/office/drawing/2014/main" val="2086205403"/>
                    </a:ext>
                  </a:extLst>
                </a:gridCol>
                <a:gridCol w="2326620">
                  <a:extLst>
                    <a:ext uri="{9D8B030D-6E8A-4147-A177-3AD203B41FA5}">
                      <a16:colId xmlns:a16="http://schemas.microsoft.com/office/drawing/2014/main" val="3166580233"/>
                    </a:ext>
                  </a:extLst>
                </a:gridCol>
                <a:gridCol w="2365448">
                  <a:extLst>
                    <a:ext uri="{9D8B030D-6E8A-4147-A177-3AD203B41FA5}">
                      <a16:colId xmlns:a16="http://schemas.microsoft.com/office/drawing/2014/main" val="1978663449"/>
                    </a:ext>
                  </a:extLst>
                </a:gridCol>
                <a:gridCol w="2365448">
                  <a:extLst>
                    <a:ext uri="{9D8B030D-6E8A-4147-A177-3AD203B41FA5}">
                      <a16:colId xmlns:a16="http://schemas.microsoft.com/office/drawing/2014/main" val="358808151"/>
                    </a:ext>
                  </a:extLst>
                </a:gridCol>
                <a:gridCol w="2365448">
                  <a:extLst>
                    <a:ext uri="{9D8B030D-6E8A-4147-A177-3AD203B41FA5}">
                      <a16:colId xmlns:a16="http://schemas.microsoft.com/office/drawing/2014/main" val="126585057"/>
                    </a:ext>
                  </a:extLst>
                </a:gridCol>
              </a:tblGrid>
              <a:tr h="521729">
                <a:tc rowSpan="2">
                  <a:txBody>
                    <a:bodyPr/>
                    <a:lstStyle/>
                    <a:p>
                      <a:pPr algn="ctr"/>
                      <a:r>
                        <a:rPr lang="en-US" dirty="0" smtClean="0"/>
                        <a:t>Types of News</a:t>
                      </a:r>
                      <a:endParaRPr lang="en-US" dirty="0"/>
                    </a:p>
                  </a:txBody>
                  <a:tcPr/>
                </a:tc>
                <a:tc gridSpan="4">
                  <a:txBody>
                    <a:bodyPr/>
                    <a:lstStyle/>
                    <a:p>
                      <a:pPr algn="ctr"/>
                      <a:r>
                        <a:rPr lang="en-US" dirty="0" smtClean="0"/>
                        <a:t>Sources and Topics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55337710"/>
                  </a:ext>
                </a:extLst>
              </a:tr>
              <a:tr h="626476">
                <a:tc vMerge="1">
                  <a:txBody>
                    <a:bodyPr/>
                    <a:lstStyle/>
                    <a:p>
                      <a:pPr algn="ctr"/>
                      <a:endParaRPr lang="en-US" dirty="0"/>
                    </a:p>
                  </a:txBody>
                  <a:tcPr/>
                </a:tc>
                <a:tc>
                  <a:txBody>
                    <a:bodyPr/>
                    <a:lstStyle/>
                    <a:p>
                      <a:pPr algn="ctr"/>
                      <a:r>
                        <a:rPr lang="en-US" dirty="0" smtClean="0"/>
                        <a:t>TV</a:t>
                      </a:r>
                      <a:endParaRPr lang="en-US" dirty="0"/>
                    </a:p>
                  </a:txBody>
                  <a:tcPr/>
                </a:tc>
                <a:tc>
                  <a:txBody>
                    <a:bodyPr/>
                    <a:lstStyle/>
                    <a:p>
                      <a:pPr algn="ctr"/>
                      <a:r>
                        <a:rPr lang="en-US" dirty="0" smtClean="0"/>
                        <a:t>Radio</a:t>
                      </a:r>
                      <a:endParaRPr lang="en-US" dirty="0"/>
                    </a:p>
                  </a:txBody>
                  <a:tcPr/>
                </a:tc>
                <a:tc>
                  <a:txBody>
                    <a:bodyPr/>
                    <a:lstStyle/>
                    <a:p>
                      <a:pPr algn="ctr"/>
                      <a:r>
                        <a:rPr lang="en-US" dirty="0" smtClean="0"/>
                        <a:t>Newspaper</a:t>
                      </a:r>
                      <a:r>
                        <a:rPr lang="en-US" dirty="0" smtClean="0"/>
                        <a:t>/ Magazines</a:t>
                      </a:r>
                      <a:endParaRPr lang="en-US" dirty="0"/>
                    </a:p>
                  </a:txBody>
                  <a:tcPr/>
                </a:tc>
                <a:tc>
                  <a:txBody>
                    <a:bodyPr/>
                    <a:lstStyle/>
                    <a:p>
                      <a:pPr algn="ctr"/>
                      <a:r>
                        <a:rPr lang="en-US" dirty="0" smtClean="0"/>
                        <a:t>Internet</a:t>
                      </a:r>
                      <a:endParaRPr lang="en-US" dirty="0"/>
                    </a:p>
                  </a:txBody>
                  <a:tcPr/>
                </a:tc>
                <a:extLst>
                  <a:ext uri="{0D108BD9-81ED-4DB2-BD59-A6C34878D82A}">
                    <a16:rowId xmlns:a16="http://schemas.microsoft.com/office/drawing/2014/main" val="1558731250"/>
                  </a:ext>
                </a:extLst>
              </a:tr>
              <a:tr h="6264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Local</a:t>
                      </a:r>
                      <a:r>
                        <a:rPr lang="en-US" baseline="0" dirty="0" smtClean="0"/>
                        <a:t> News</a:t>
                      </a:r>
                      <a:endParaRPr lang="en-US" dirty="0" smtClean="0"/>
                    </a:p>
                    <a:p>
                      <a:pPr algn="ctr"/>
                      <a:endParaRPr lang="en-US" dirty="0"/>
                    </a:p>
                  </a:txBody>
                  <a:tcPr/>
                </a:tc>
                <a:tc>
                  <a:txBody>
                    <a:bodyPr/>
                    <a:lstStyle/>
                    <a:p>
                      <a:pPr marL="285750" indent="-285750" algn="ctr">
                        <a:buFontTx/>
                        <a:buChar char="-"/>
                      </a:pPr>
                      <a:r>
                        <a:rPr lang="en-US" dirty="0" smtClean="0"/>
                        <a:t>-global OK/Van</a:t>
                      </a:r>
                    </a:p>
                    <a:p>
                      <a:pPr marL="285750" indent="-285750" algn="ctr">
                        <a:buFontTx/>
                        <a:buChar char="-"/>
                      </a:pPr>
                      <a:endParaRPr lang="en-US" dirty="0"/>
                    </a:p>
                  </a:txBody>
                  <a:tcPr/>
                </a:tc>
                <a:tc>
                  <a:txBody>
                    <a:bodyPr/>
                    <a:lstStyle/>
                    <a:p>
                      <a:pPr marL="285750" indent="-285750" algn="ctr">
                        <a:buFontTx/>
                        <a:buChar char="-"/>
                      </a:pPr>
                      <a:r>
                        <a:rPr lang="en-US" dirty="0" smtClean="0"/>
                        <a:t>SUN FM </a:t>
                      </a:r>
                    </a:p>
                    <a:p>
                      <a:pPr marL="285750" indent="-285750" algn="ctr">
                        <a:buFontTx/>
                        <a:buChar char="-"/>
                      </a:pPr>
                      <a:r>
                        <a:rPr lang="en-US" dirty="0" smtClean="0"/>
                        <a:t>Q</a:t>
                      </a:r>
                    </a:p>
                    <a:p>
                      <a:pPr marL="285750" indent="-285750" algn="ctr">
                        <a:buFontTx/>
                        <a:buChar char="-"/>
                      </a:pPr>
                      <a:r>
                        <a:rPr lang="en-US" dirty="0" smtClean="0"/>
                        <a:t>Juice</a:t>
                      </a:r>
                    </a:p>
                    <a:p>
                      <a:pPr marL="285750" indent="-285750" algn="ctr">
                        <a:buFontTx/>
                        <a:buChar char="-"/>
                      </a:pPr>
                      <a:r>
                        <a:rPr lang="en-US" dirty="0" smtClean="0"/>
                        <a:t>Power</a:t>
                      </a:r>
                    </a:p>
                    <a:p>
                      <a:pPr marL="285750" indent="-285750" algn="ctr">
                        <a:buFontTx/>
                        <a:buChar char="-"/>
                      </a:pPr>
                      <a:endParaRPr lang="en-US" dirty="0"/>
                    </a:p>
                  </a:txBody>
                  <a:tcPr/>
                </a:tc>
                <a:tc>
                  <a:txBody>
                    <a:bodyPr/>
                    <a:lstStyle/>
                    <a:p>
                      <a:pPr marL="285750" indent="-285750" algn="ctr">
                        <a:buFontTx/>
                        <a:buChar char="-"/>
                      </a:pPr>
                      <a:r>
                        <a:rPr lang="en-US" dirty="0" smtClean="0"/>
                        <a:t>Daily Courier</a:t>
                      </a:r>
                    </a:p>
                    <a:p>
                      <a:pPr marL="285750" indent="-285750" algn="ctr">
                        <a:buFontTx/>
                        <a:buChar char="-"/>
                      </a:pPr>
                      <a:r>
                        <a:rPr lang="en-US" dirty="0" smtClean="0"/>
                        <a:t>Okanagan Life</a:t>
                      </a:r>
                    </a:p>
                    <a:p>
                      <a:pPr marL="285750" indent="-285750" algn="ctr">
                        <a:buFontTx/>
                        <a:buChar char="-"/>
                      </a:pPr>
                      <a:r>
                        <a:rPr lang="en-US" dirty="0" smtClean="0"/>
                        <a:t>Capital News</a:t>
                      </a:r>
                    </a:p>
                    <a:p>
                      <a:pPr marL="285750" indent="-285750" algn="ctr">
                        <a:buFontTx/>
                        <a:buChar char="-"/>
                      </a:pPr>
                      <a:r>
                        <a:rPr lang="en-US" dirty="0" smtClean="0"/>
                        <a:t>Kelowna Now</a:t>
                      </a:r>
                      <a:endParaRPr lang="en-US" dirty="0"/>
                    </a:p>
                  </a:txBody>
                  <a:tcPr/>
                </a:tc>
                <a:tc>
                  <a:txBody>
                    <a:bodyPr/>
                    <a:lstStyle/>
                    <a:p>
                      <a:pPr marL="285750" indent="-285750" algn="ctr">
                        <a:buFontTx/>
                        <a:buChar char="-"/>
                      </a:pPr>
                      <a:r>
                        <a:rPr lang="en-US" dirty="0" smtClean="0"/>
                        <a:t>Kelowna Now</a:t>
                      </a:r>
                    </a:p>
                    <a:p>
                      <a:pPr marL="285750" indent="-285750" algn="ctr">
                        <a:buFontTx/>
                        <a:buChar char="-"/>
                      </a:pPr>
                      <a:r>
                        <a:rPr lang="en-US" dirty="0" smtClean="0"/>
                        <a:t>Castanet</a:t>
                      </a:r>
                    </a:p>
                    <a:p>
                      <a:pPr marL="285750" indent="-285750" algn="ctr">
                        <a:buFontTx/>
                        <a:buChar char="-"/>
                      </a:pPr>
                      <a:r>
                        <a:rPr lang="en-US" dirty="0" smtClean="0"/>
                        <a:t>Global</a:t>
                      </a:r>
                    </a:p>
                    <a:p>
                      <a:pPr marL="285750" indent="-285750" algn="ctr">
                        <a:buFontTx/>
                        <a:buChar char="-"/>
                      </a:pPr>
                      <a:endParaRPr lang="en-US" dirty="0" smtClean="0"/>
                    </a:p>
                    <a:p>
                      <a:pPr marL="285750" indent="-285750" algn="ctr">
                        <a:buFontTx/>
                        <a:buChar char="-"/>
                      </a:pPr>
                      <a:endParaRPr lang="en-US" dirty="0"/>
                    </a:p>
                  </a:txBody>
                  <a:tcPr/>
                </a:tc>
                <a:extLst>
                  <a:ext uri="{0D108BD9-81ED-4DB2-BD59-A6C34878D82A}">
                    <a16:rowId xmlns:a16="http://schemas.microsoft.com/office/drawing/2014/main" val="1659935994"/>
                  </a:ext>
                </a:extLst>
              </a:tr>
              <a:tr h="8949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National News</a:t>
                      </a:r>
                    </a:p>
                    <a:p>
                      <a:pPr algn="ctr"/>
                      <a:endParaRPr lang="en-US" dirty="0"/>
                    </a:p>
                  </a:txBody>
                  <a:tcPr/>
                </a:tc>
                <a:tc>
                  <a:txBody>
                    <a:bodyPr/>
                    <a:lstStyle/>
                    <a:p>
                      <a:pPr marL="285750" indent="-285750" algn="ctr">
                        <a:buFontTx/>
                        <a:buChar char="-"/>
                      </a:pPr>
                      <a:r>
                        <a:rPr lang="en-US" dirty="0" smtClean="0"/>
                        <a:t>CTV</a:t>
                      </a:r>
                    </a:p>
                    <a:p>
                      <a:pPr marL="285750" indent="-285750" algn="ctr">
                        <a:buFontTx/>
                        <a:buChar char="-"/>
                      </a:pPr>
                      <a:r>
                        <a:rPr lang="en-US" dirty="0" err="1" smtClean="0"/>
                        <a:t>cbc</a:t>
                      </a:r>
                      <a:endParaRPr lang="en-US" dirty="0" smtClean="0"/>
                    </a:p>
                    <a:p>
                      <a:pPr marL="285750" indent="-285750" algn="ctr">
                        <a:buFontTx/>
                        <a:buChar char="-"/>
                      </a:pPr>
                      <a:r>
                        <a:rPr lang="en-US" dirty="0" smtClean="0"/>
                        <a:t>TSN</a:t>
                      </a:r>
                      <a:endParaRPr lang="en-US" dirty="0"/>
                    </a:p>
                  </a:txBody>
                  <a:tcPr/>
                </a:tc>
                <a:tc>
                  <a:txBody>
                    <a:bodyPr/>
                    <a:lstStyle/>
                    <a:p>
                      <a:pPr algn="ctr"/>
                      <a:r>
                        <a:rPr lang="en-US" dirty="0" smtClean="0"/>
                        <a:t>CBC Radio</a:t>
                      </a:r>
                      <a:endParaRPr lang="en-US" dirty="0"/>
                    </a:p>
                  </a:txBody>
                  <a:tcPr/>
                </a:tc>
                <a:tc>
                  <a:txBody>
                    <a:bodyPr/>
                    <a:lstStyle/>
                    <a:p>
                      <a:pPr marL="0" indent="0" algn="ctr">
                        <a:buFontTx/>
                        <a:buNone/>
                      </a:pPr>
                      <a:r>
                        <a:rPr lang="en-US" baseline="0" dirty="0" smtClean="0"/>
                        <a:t>Toronto Sun</a:t>
                      </a:r>
                    </a:p>
                  </a:txBody>
                  <a:tcPr/>
                </a:tc>
                <a:tc>
                  <a:txBody>
                    <a:bodyPr/>
                    <a:lstStyle/>
                    <a:p>
                      <a:pPr marL="285750" indent="-285750" algn="ctr">
                        <a:buFontTx/>
                        <a:buChar char="-"/>
                      </a:pPr>
                      <a:r>
                        <a:rPr lang="en-US" dirty="0" smtClean="0"/>
                        <a:t>Google News</a:t>
                      </a:r>
                    </a:p>
                    <a:p>
                      <a:pPr marL="285750" indent="-285750" algn="ctr">
                        <a:buFontTx/>
                        <a:buChar char="-"/>
                      </a:pPr>
                      <a:r>
                        <a:rPr lang="en-US" dirty="0" smtClean="0"/>
                        <a:t>CBC</a:t>
                      </a:r>
                      <a:endParaRPr lang="en-US" dirty="0"/>
                    </a:p>
                  </a:txBody>
                  <a:tcPr/>
                </a:tc>
                <a:extLst>
                  <a:ext uri="{0D108BD9-81ED-4DB2-BD59-A6C34878D82A}">
                    <a16:rowId xmlns:a16="http://schemas.microsoft.com/office/drawing/2014/main" val="677335141"/>
                  </a:ext>
                </a:extLst>
              </a:tr>
              <a:tr h="8663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World </a:t>
                      </a:r>
                      <a:r>
                        <a:rPr lang="en-US" dirty="0" smtClean="0"/>
                        <a:t>News</a:t>
                      </a:r>
                      <a:endParaRPr lang="en-US" dirty="0" smtClean="0"/>
                    </a:p>
                  </a:txBody>
                  <a:tcPr/>
                </a:tc>
                <a:tc>
                  <a:txBody>
                    <a:bodyPr/>
                    <a:lstStyle/>
                    <a:p>
                      <a:pPr marL="285750" indent="-285750" algn="ctr">
                        <a:buFontTx/>
                        <a:buChar char="-"/>
                      </a:pPr>
                      <a:r>
                        <a:rPr lang="en-US" dirty="0" smtClean="0"/>
                        <a:t>CNN</a:t>
                      </a:r>
                    </a:p>
                    <a:p>
                      <a:pPr marL="285750" indent="-285750" algn="ctr">
                        <a:buFontTx/>
                        <a:buChar char="-"/>
                      </a:pPr>
                      <a:r>
                        <a:rPr lang="en-US" dirty="0" smtClean="0"/>
                        <a:t>ESPN</a:t>
                      </a:r>
                      <a:endParaRPr lang="en-US" dirty="0"/>
                    </a:p>
                  </a:txBody>
                  <a:tcPr/>
                </a:tc>
                <a:tc>
                  <a:txBody>
                    <a:bodyPr/>
                    <a:lstStyle/>
                    <a:p>
                      <a:pPr algn="ctr"/>
                      <a:r>
                        <a:rPr lang="en-US" baseline="0" dirty="0" smtClean="0"/>
                        <a:t>CBC</a:t>
                      </a:r>
                    </a:p>
                    <a:p>
                      <a:pPr algn="ctr"/>
                      <a:r>
                        <a:rPr lang="en-US" baseline="0" dirty="0" smtClean="0"/>
                        <a:t>Sirius XM</a:t>
                      </a:r>
                    </a:p>
                    <a:p>
                      <a:pPr algn="ctr"/>
                      <a:endParaRPr lang="en-US" baseline="0" dirty="0" smtClean="0"/>
                    </a:p>
                  </a:txBody>
                  <a:tcPr/>
                </a:tc>
                <a:tc>
                  <a:txBody>
                    <a:bodyPr/>
                    <a:lstStyle/>
                    <a:p>
                      <a:pPr marL="285750" indent="-285750" algn="ctr">
                        <a:buFontTx/>
                        <a:buChar char="-"/>
                      </a:pPr>
                      <a:r>
                        <a:rPr lang="en-US" dirty="0" smtClean="0"/>
                        <a:t>-New York Times</a:t>
                      </a:r>
                    </a:p>
                    <a:p>
                      <a:pPr marL="285750" indent="-285750" algn="ctr">
                        <a:buFontTx/>
                        <a:buChar char="-"/>
                      </a:pPr>
                      <a:r>
                        <a:rPr lang="en-US" dirty="0" smtClean="0"/>
                        <a:t>Wall Street Journal</a:t>
                      </a:r>
                      <a:r>
                        <a:rPr lang="en-US" baseline="0" dirty="0" smtClean="0"/>
                        <a:t> </a:t>
                      </a:r>
                      <a:endParaRPr lang="en-US" dirty="0"/>
                    </a:p>
                  </a:txBody>
                  <a:tcPr/>
                </a:tc>
                <a:tc>
                  <a:txBody>
                    <a:bodyPr/>
                    <a:lstStyle/>
                    <a:p>
                      <a:pPr marL="285750" indent="-285750" algn="ctr">
                        <a:buFontTx/>
                        <a:buChar char="-"/>
                      </a:pPr>
                      <a:r>
                        <a:rPr lang="en-US" dirty="0" smtClean="0"/>
                        <a:t>Google News</a:t>
                      </a:r>
                    </a:p>
                    <a:p>
                      <a:pPr marL="285750" indent="-285750" algn="ctr">
                        <a:buFontTx/>
                        <a:buChar char="-"/>
                      </a:pPr>
                      <a:r>
                        <a:rPr lang="en-US" dirty="0" err="1" smtClean="0"/>
                        <a:t>Youtube</a:t>
                      </a:r>
                      <a:endParaRPr lang="en-US" dirty="0" smtClean="0"/>
                    </a:p>
                    <a:p>
                      <a:pPr marL="285750" indent="-285750" algn="ctr">
                        <a:buFontTx/>
                        <a:buChar char="-"/>
                      </a:pPr>
                      <a:r>
                        <a:rPr lang="en-US" dirty="0" smtClean="0"/>
                        <a:t>CNN</a:t>
                      </a:r>
                      <a:endParaRPr lang="en-US" dirty="0"/>
                    </a:p>
                  </a:txBody>
                  <a:tcPr/>
                </a:tc>
                <a:extLst>
                  <a:ext uri="{0D108BD9-81ED-4DB2-BD59-A6C34878D82A}">
                    <a16:rowId xmlns:a16="http://schemas.microsoft.com/office/drawing/2014/main" val="3595278534"/>
                  </a:ext>
                </a:extLst>
              </a:tr>
              <a:tr h="6264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School News</a:t>
                      </a:r>
                    </a:p>
                    <a:p>
                      <a:pPr algn="ctr"/>
                      <a:endParaRPr lang="en-US" dirty="0"/>
                    </a:p>
                  </a:txBody>
                  <a:tcPr/>
                </a:tc>
                <a:tc>
                  <a:txBody>
                    <a:bodyPr/>
                    <a:lstStyle/>
                    <a:p>
                      <a:pPr marL="285750" indent="-285750" algn="ctr">
                        <a:buFontTx/>
                        <a:buChar char="-"/>
                      </a:pPr>
                      <a:r>
                        <a:rPr lang="en-US" dirty="0" smtClean="0"/>
                        <a:t>KNOX News</a:t>
                      </a:r>
                      <a:endParaRPr lang="en-US" dirty="0"/>
                    </a:p>
                  </a:txBody>
                  <a:tcPr/>
                </a:tc>
                <a:tc>
                  <a:txBody>
                    <a:bodyPr/>
                    <a:lstStyle/>
                    <a:p>
                      <a:pPr algn="ctr"/>
                      <a:r>
                        <a:rPr lang="en-US" dirty="0" smtClean="0"/>
                        <a:t>Announcement</a:t>
                      </a:r>
                      <a:endParaRPr lang="en-US" dirty="0"/>
                    </a:p>
                  </a:txBody>
                  <a:tcPr/>
                </a:tc>
                <a:tc>
                  <a:txBody>
                    <a:bodyPr/>
                    <a:lstStyle/>
                    <a:p>
                      <a:pPr marL="285750" indent="-285750" algn="ctr">
                        <a:buFontTx/>
                        <a:buChar char="-"/>
                      </a:pPr>
                      <a:r>
                        <a:rPr lang="en-US" dirty="0" smtClean="0"/>
                        <a:t>Home Letter</a:t>
                      </a:r>
                      <a:endParaRPr lang="en-US" dirty="0"/>
                    </a:p>
                  </a:txBody>
                  <a:tcPr/>
                </a:tc>
                <a:tc>
                  <a:txBody>
                    <a:bodyPr/>
                    <a:lstStyle/>
                    <a:p>
                      <a:pPr marL="285750" indent="-285750" algn="ctr">
                        <a:buFontTx/>
                        <a:buChar char="-"/>
                      </a:pPr>
                      <a:r>
                        <a:rPr lang="en-US" dirty="0" err="1" smtClean="0"/>
                        <a:t>Freshgrade</a:t>
                      </a:r>
                      <a:endParaRPr lang="en-US" dirty="0" smtClean="0"/>
                    </a:p>
                    <a:p>
                      <a:pPr marL="285750" indent="-285750" algn="ctr">
                        <a:buFontTx/>
                        <a:buChar char="-"/>
                      </a:pPr>
                      <a:r>
                        <a:rPr lang="en-US" dirty="0" smtClean="0"/>
                        <a:t>Google</a:t>
                      </a:r>
                      <a:r>
                        <a:rPr lang="en-US" baseline="0" dirty="0" smtClean="0"/>
                        <a:t> Classroom</a:t>
                      </a:r>
                      <a:endParaRPr lang="en-US" dirty="0"/>
                    </a:p>
                  </a:txBody>
                  <a:tcPr/>
                </a:tc>
                <a:extLst>
                  <a:ext uri="{0D108BD9-81ED-4DB2-BD59-A6C34878D82A}">
                    <a16:rowId xmlns:a16="http://schemas.microsoft.com/office/drawing/2014/main" val="4198250888"/>
                  </a:ext>
                </a:extLst>
              </a:tr>
              <a:tr h="8949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News about</a:t>
                      </a:r>
                      <a:r>
                        <a:rPr lang="en-US" baseline="0" dirty="0" smtClean="0"/>
                        <a:t> famous people</a:t>
                      </a:r>
                      <a:endParaRPr lang="en-US" dirty="0" smtClean="0"/>
                    </a:p>
                    <a:p>
                      <a:pPr algn="ctr"/>
                      <a:endParaRPr lang="en-US" dirty="0"/>
                    </a:p>
                  </a:txBody>
                  <a:tcPr/>
                </a:tc>
                <a:tc>
                  <a:txBody>
                    <a:bodyPr/>
                    <a:lstStyle/>
                    <a:p>
                      <a:pPr algn="ctr"/>
                      <a:r>
                        <a:rPr lang="en-US" dirty="0" smtClean="0"/>
                        <a:t>-ET</a:t>
                      </a:r>
                    </a:p>
                    <a:p>
                      <a:pPr algn="ctr"/>
                      <a:r>
                        <a:rPr lang="en-US" dirty="0" smtClean="0"/>
                        <a:t>TMZ</a:t>
                      </a:r>
                    </a:p>
                    <a:p>
                      <a:pPr algn="ctr"/>
                      <a:r>
                        <a:rPr lang="en-US" dirty="0" smtClean="0"/>
                        <a:t>MTV</a:t>
                      </a:r>
                    </a:p>
                    <a:p>
                      <a:pPr algn="ctr"/>
                      <a:r>
                        <a:rPr lang="en-US" dirty="0" smtClean="0"/>
                        <a:t>E</a:t>
                      </a:r>
                      <a:endParaRPr lang="en-US" dirty="0"/>
                    </a:p>
                  </a:txBody>
                  <a:tcPr/>
                </a:tc>
                <a:tc>
                  <a:txBody>
                    <a:bodyPr/>
                    <a:lstStyle/>
                    <a:p>
                      <a:pPr algn="ctr"/>
                      <a:r>
                        <a:rPr lang="en-US" dirty="0" smtClean="0"/>
                        <a:t>Local Station </a:t>
                      </a:r>
                    </a:p>
                    <a:p>
                      <a:pPr algn="ctr"/>
                      <a:r>
                        <a:rPr lang="en-US" dirty="0" smtClean="0"/>
                        <a:t>Ryan Seacrest</a:t>
                      </a:r>
                    </a:p>
                    <a:p>
                      <a:pPr algn="ctr"/>
                      <a:endParaRPr lang="en-US" dirty="0"/>
                    </a:p>
                  </a:txBody>
                  <a:tcPr/>
                </a:tc>
                <a:tc>
                  <a:txBody>
                    <a:bodyPr/>
                    <a:lstStyle/>
                    <a:p>
                      <a:pPr algn="ctr"/>
                      <a:r>
                        <a:rPr lang="en-US" dirty="0" smtClean="0"/>
                        <a:t>People</a:t>
                      </a:r>
                    </a:p>
                    <a:p>
                      <a:pPr algn="ctr"/>
                      <a:r>
                        <a:rPr lang="en-US" dirty="0" smtClean="0"/>
                        <a:t>Time</a:t>
                      </a:r>
                    </a:p>
                    <a:p>
                      <a:pPr algn="ctr"/>
                      <a:r>
                        <a:rPr lang="en-US" dirty="0" smtClean="0"/>
                        <a:t>Sports Illustrated</a:t>
                      </a:r>
                      <a:endParaRPr lang="en-US" dirty="0"/>
                    </a:p>
                  </a:txBody>
                  <a:tcPr/>
                </a:tc>
                <a:tc>
                  <a:txBody>
                    <a:bodyPr/>
                    <a:lstStyle/>
                    <a:p>
                      <a:pPr algn="ctr"/>
                      <a:r>
                        <a:rPr lang="en-US" dirty="0" smtClean="0"/>
                        <a:t>Social Media</a:t>
                      </a:r>
                    </a:p>
                    <a:p>
                      <a:pPr algn="ctr"/>
                      <a:r>
                        <a:rPr lang="en-US" dirty="0" smtClean="0"/>
                        <a:t>TMZ</a:t>
                      </a:r>
                      <a:endParaRPr lang="en-US" dirty="0"/>
                    </a:p>
                  </a:txBody>
                  <a:tcPr/>
                </a:tc>
                <a:extLst>
                  <a:ext uri="{0D108BD9-81ED-4DB2-BD59-A6C34878D82A}">
                    <a16:rowId xmlns:a16="http://schemas.microsoft.com/office/drawing/2014/main" val="2709870772"/>
                  </a:ext>
                </a:extLst>
              </a:tr>
              <a:tr h="116345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News about family/friends</a:t>
                      </a:r>
                    </a:p>
                    <a:p>
                      <a:pPr algn="ctr"/>
                      <a:endParaRPr lang="en-US" dirty="0"/>
                    </a:p>
                  </a:txBody>
                  <a:tcPr/>
                </a:tc>
                <a:tc>
                  <a:txBody>
                    <a:bodyPr/>
                    <a:lstStyle/>
                    <a:p>
                      <a:pPr marL="285750" indent="-285750" algn="ctr">
                        <a:buFontTx/>
                        <a:buChar char="-"/>
                      </a:pP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Social Media</a:t>
                      </a:r>
                      <a:endParaRPr lang="en-US" dirty="0"/>
                    </a:p>
                  </a:txBody>
                  <a:tcPr/>
                </a:tc>
                <a:extLst>
                  <a:ext uri="{0D108BD9-81ED-4DB2-BD59-A6C34878D82A}">
                    <a16:rowId xmlns:a16="http://schemas.microsoft.com/office/drawing/2014/main" val="1828246490"/>
                  </a:ext>
                </a:extLst>
              </a:tr>
            </a:tbl>
          </a:graphicData>
        </a:graphic>
      </p:graphicFrame>
    </p:spTree>
    <p:extLst>
      <p:ext uri="{BB962C8B-B14F-4D97-AF65-F5344CB8AC3E}">
        <p14:creationId xmlns:p14="http://schemas.microsoft.com/office/powerpoint/2010/main" val="3596241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666819"/>
            <a:ext cx="10571998" cy="970450"/>
          </a:xfrm>
        </p:spPr>
        <p:txBody>
          <a:bodyPr/>
          <a:lstStyle/>
          <a:p>
            <a:r>
              <a:rPr lang="en-US" dirty="0" smtClean="0"/>
              <a:t>Local News</a:t>
            </a:r>
            <a:br>
              <a:rPr lang="en-US" dirty="0" smtClean="0"/>
            </a:br>
            <a:r>
              <a:rPr lang="en-US" dirty="0" smtClean="0"/>
              <a:t>Resources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817" y="2369577"/>
            <a:ext cx="5000625" cy="914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696" y="5448306"/>
            <a:ext cx="4326302" cy="1409694"/>
          </a:xfrm>
          <a:prstGeom prst="rect">
            <a:avLst/>
          </a:prstGeom>
        </p:spPr>
      </p:pic>
      <p:pic>
        <p:nvPicPr>
          <p:cNvPr id="1026" name="Picture 2" descr="Kelowna 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57" y="5343750"/>
            <a:ext cx="6085933" cy="14101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1029" y="1965018"/>
            <a:ext cx="3240452" cy="180717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8889" y="447188"/>
            <a:ext cx="6878534" cy="1537348"/>
          </a:xfrm>
          <a:prstGeom prst="rect">
            <a:avLst/>
          </a:prstGeom>
        </p:spPr>
      </p:pic>
      <p:pic>
        <p:nvPicPr>
          <p:cNvPr id="11" name="Picture 10"/>
          <p:cNvPicPr>
            <a:picLocks noChangeAspect="1"/>
          </p:cNvPicPr>
          <p:nvPr/>
        </p:nvPicPr>
        <p:blipFill>
          <a:blip r:embed="rId7"/>
          <a:stretch>
            <a:fillRect/>
          </a:stretch>
        </p:blipFill>
        <p:spPr>
          <a:xfrm>
            <a:off x="141237" y="3669018"/>
            <a:ext cx="4860796" cy="1319520"/>
          </a:xfrm>
          <a:prstGeom prst="rect">
            <a:avLst/>
          </a:prstGeom>
        </p:spPr>
      </p:pic>
      <p:pic>
        <p:nvPicPr>
          <p:cNvPr id="12" name="Picture 11"/>
          <p:cNvPicPr>
            <a:picLocks noChangeAspect="1"/>
          </p:cNvPicPr>
          <p:nvPr/>
        </p:nvPicPr>
        <p:blipFill>
          <a:blip r:embed="rId8"/>
          <a:stretch>
            <a:fillRect/>
          </a:stretch>
        </p:blipFill>
        <p:spPr>
          <a:xfrm>
            <a:off x="5298113" y="4127405"/>
            <a:ext cx="2908774" cy="1096751"/>
          </a:xfrm>
          <a:prstGeom prst="rect">
            <a:avLst/>
          </a:prstGeom>
        </p:spPr>
      </p:pic>
      <p:pic>
        <p:nvPicPr>
          <p:cNvPr id="13" name="Picture 12"/>
          <p:cNvPicPr>
            <a:picLocks noChangeAspect="1"/>
          </p:cNvPicPr>
          <p:nvPr/>
        </p:nvPicPr>
        <p:blipFill>
          <a:blip r:embed="rId9"/>
          <a:stretch>
            <a:fillRect/>
          </a:stretch>
        </p:blipFill>
        <p:spPr>
          <a:xfrm>
            <a:off x="8415557" y="3875973"/>
            <a:ext cx="3751847" cy="1700837"/>
          </a:xfrm>
          <a:prstGeom prst="rect">
            <a:avLst/>
          </a:prstGeom>
        </p:spPr>
      </p:pic>
    </p:spTree>
    <p:extLst>
      <p:ext uri="{BB962C8B-B14F-4D97-AF65-F5344CB8AC3E}">
        <p14:creationId xmlns:p14="http://schemas.microsoft.com/office/powerpoint/2010/main" val="673475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57051"/>
            <a:ext cx="10571998" cy="970450"/>
          </a:xfrm>
        </p:spPr>
        <p:txBody>
          <a:bodyPr/>
          <a:lstStyle/>
          <a:p>
            <a:r>
              <a:rPr lang="en-US" dirty="0" smtClean="0"/>
              <a:t>Global News</a:t>
            </a:r>
            <a:br>
              <a:rPr lang="en-US" dirty="0" smtClean="0"/>
            </a:br>
            <a:r>
              <a:rPr lang="en-US" dirty="0" smtClean="0"/>
              <a:t>Resources</a:t>
            </a:r>
            <a:endParaRPr lang="en-US" dirty="0"/>
          </a:p>
        </p:txBody>
      </p:sp>
      <p:pic>
        <p:nvPicPr>
          <p:cNvPr id="5" name="Content Placeholder 4"/>
          <p:cNvPicPr>
            <a:picLocks noGrp="1" noChangeAspect="1"/>
          </p:cNvPicPr>
          <p:nvPr>
            <p:ph idx="1"/>
          </p:nvPr>
        </p:nvPicPr>
        <p:blipFill>
          <a:blip r:embed="rId2"/>
          <a:stretch>
            <a:fillRect/>
          </a:stretch>
        </p:blipFill>
        <p:spPr>
          <a:xfrm>
            <a:off x="403096" y="3279841"/>
            <a:ext cx="1787034" cy="1787034"/>
          </a:xfrm>
          <a:prstGeom prst="rect">
            <a:avLst/>
          </a:prstGeom>
        </p:spPr>
      </p:pic>
      <p:pic>
        <p:nvPicPr>
          <p:cNvPr id="4" name="Picture 3"/>
          <p:cNvPicPr>
            <a:picLocks noChangeAspect="1"/>
          </p:cNvPicPr>
          <p:nvPr/>
        </p:nvPicPr>
        <p:blipFill>
          <a:blip r:embed="rId3"/>
          <a:stretch>
            <a:fillRect/>
          </a:stretch>
        </p:blipFill>
        <p:spPr>
          <a:xfrm>
            <a:off x="240468" y="2222287"/>
            <a:ext cx="5715000" cy="790575"/>
          </a:xfrm>
          <a:prstGeom prst="rect">
            <a:avLst/>
          </a:prstGeom>
        </p:spPr>
      </p:pic>
      <p:pic>
        <p:nvPicPr>
          <p:cNvPr id="6" name="Picture 5"/>
          <p:cNvPicPr>
            <a:picLocks noChangeAspect="1"/>
          </p:cNvPicPr>
          <p:nvPr/>
        </p:nvPicPr>
        <p:blipFill>
          <a:blip r:embed="rId4"/>
          <a:stretch>
            <a:fillRect/>
          </a:stretch>
        </p:blipFill>
        <p:spPr>
          <a:xfrm>
            <a:off x="2913401" y="3279840"/>
            <a:ext cx="2857500" cy="1600200"/>
          </a:xfrm>
          <a:prstGeom prst="rect">
            <a:avLst/>
          </a:prstGeom>
        </p:spPr>
      </p:pic>
      <p:sp>
        <p:nvSpPr>
          <p:cNvPr id="7" name="AutoShape 2" descr="Image result for cnn new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5"/>
          <a:stretch>
            <a:fillRect/>
          </a:stretch>
        </p:blipFill>
        <p:spPr>
          <a:xfrm>
            <a:off x="6087287" y="2208277"/>
            <a:ext cx="2143125" cy="2143125"/>
          </a:xfrm>
          <a:prstGeom prst="rect">
            <a:avLst/>
          </a:prstGeom>
        </p:spPr>
      </p:pic>
      <p:pic>
        <p:nvPicPr>
          <p:cNvPr id="9" name="Picture 8"/>
          <p:cNvPicPr>
            <a:picLocks noChangeAspect="1"/>
          </p:cNvPicPr>
          <p:nvPr/>
        </p:nvPicPr>
        <p:blipFill>
          <a:blip r:embed="rId6"/>
          <a:stretch>
            <a:fillRect/>
          </a:stretch>
        </p:blipFill>
        <p:spPr>
          <a:xfrm>
            <a:off x="8546798" y="2208277"/>
            <a:ext cx="3457575" cy="1323975"/>
          </a:xfrm>
          <a:prstGeom prst="rect">
            <a:avLst/>
          </a:prstGeom>
        </p:spPr>
      </p:pic>
      <p:pic>
        <p:nvPicPr>
          <p:cNvPr id="10" name="Picture 9"/>
          <p:cNvPicPr>
            <a:picLocks noChangeAspect="1"/>
          </p:cNvPicPr>
          <p:nvPr/>
        </p:nvPicPr>
        <p:blipFill>
          <a:blip r:embed="rId7"/>
          <a:stretch>
            <a:fillRect/>
          </a:stretch>
        </p:blipFill>
        <p:spPr>
          <a:xfrm>
            <a:off x="3097968" y="4992544"/>
            <a:ext cx="2533650" cy="1809750"/>
          </a:xfrm>
          <a:prstGeom prst="rect">
            <a:avLst/>
          </a:prstGeom>
        </p:spPr>
      </p:pic>
      <p:pic>
        <p:nvPicPr>
          <p:cNvPr id="11" name="Picture 10"/>
          <p:cNvPicPr>
            <a:picLocks noChangeAspect="1"/>
          </p:cNvPicPr>
          <p:nvPr/>
        </p:nvPicPr>
        <p:blipFill>
          <a:blip r:embed="rId8"/>
          <a:stretch>
            <a:fillRect/>
          </a:stretch>
        </p:blipFill>
        <p:spPr>
          <a:xfrm>
            <a:off x="182177" y="5279816"/>
            <a:ext cx="2261017" cy="1356610"/>
          </a:xfrm>
          <a:prstGeom prst="rect">
            <a:avLst/>
          </a:prstGeom>
        </p:spPr>
      </p:pic>
      <p:pic>
        <p:nvPicPr>
          <p:cNvPr id="12" name="Picture 11"/>
          <p:cNvPicPr>
            <a:picLocks noChangeAspect="1"/>
          </p:cNvPicPr>
          <p:nvPr/>
        </p:nvPicPr>
        <p:blipFill>
          <a:blip r:embed="rId9"/>
          <a:stretch>
            <a:fillRect/>
          </a:stretch>
        </p:blipFill>
        <p:spPr>
          <a:xfrm>
            <a:off x="6219106" y="4493301"/>
            <a:ext cx="2143125" cy="2143125"/>
          </a:xfrm>
          <a:prstGeom prst="rect">
            <a:avLst/>
          </a:prstGeom>
        </p:spPr>
      </p:pic>
      <p:pic>
        <p:nvPicPr>
          <p:cNvPr id="13" name="Picture 12"/>
          <p:cNvPicPr>
            <a:picLocks noChangeAspect="1"/>
          </p:cNvPicPr>
          <p:nvPr/>
        </p:nvPicPr>
        <p:blipFill>
          <a:blip r:embed="rId10"/>
          <a:stretch>
            <a:fillRect/>
          </a:stretch>
        </p:blipFill>
        <p:spPr>
          <a:xfrm>
            <a:off x="4342151" y="292361"/>
            <a:ext cx="7260965" cy="1335140"/>
          </a:xfrm>
          <a:prstGeom prst="rect">
            <a:avLst/>
          </a:prstGeom>
        </p:spPr>
      </p:pic>
      <p:pic>
        <p:nvPicPr>
          <p:cNvPr id="14" name="Picture 13"/>
          <p:cNvPicPr>
            <a:picLocks noChangeAspect="1"/>
          </p:cNvPicPr>
          <p:nvPr/>
        </p:nvPicPr>
        <p:blipFill>
          <a:blip r:embed="rId11"/>
          <a:stretch>
            <a:fillRect/>
          </a:stretch>
        </p:blipFill>
        <p:spPr>
          <a:xfrm>
            <a:off x="8546798" y="4173358"/>
            <a:ext cx="4027436" cy="2013718"/>
          </a:xfrm>
          <a:prstGeom prst="rect">
            <a:avLst/>
          </a:prstGeom>
        </p:spPr>
      </p:pic>
    </p:spTree>
    <p:extLst>
      <p:ext uri="{BB962C8B-B14F-4D97-AF65-F5344CB8AC3E}">
        <p14:creationId xmlns:p14="http://schemas.microsoft.com/office/powerpoint/2010/main" val="1600178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Fake News</a:t>
            </a:r>
            <a:endParaRPr lang="en-US" dirty="0"/>
          </a:p>
        </p:txBody>
      </p:sp>
      <p:sp>
        <p:nvSpPr>
          <p:cNvPr id="3" name="Content Placeholder 2"/>
          <p:cNvSpPr>
            <a:spLocks noGrp="1"/>
          </p:cNvSpPr>
          <p:nvPr>
            <p:ph idx="1"/>
          </p:nvPr>
        </p:nvSpPr>
        <p:spPr/>
        <p:txBody>
          <a:bodyPr>
            <a:normAutofit/>
          </a:bodyPr>
          <a:lstStyle/>
          <a:p>
            <a:r>
              <a:rPr lang="en-US" sz="4000" dirty="0"/>
              <a:t>What are potential consequences when fake news goes viral? Do you think you could spot fake news or would you be fooled? Why or why not?</a:t>
            </a:r>
          </a:p>
        </p:txBody>
      </p:sp>
    </p:spTree>
    <p:extLst>
      <p:ext uri="{BB962C8B-B14F-4D97-AF65-F5344CB8AC3E}">
        <p14:creationId xmlns:p14="http://schemas.microsoft.com/office/powerpoint/2010/main" val="425298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32" y="402218"/>
            <a:ext cx="10571998" cy="970450"/>
          </a:xfrm>
        </p:spPr>
        <p:txBody>
          <a:bodyPr/>
          <a:lstStyle/>
          <a:p>
            <a:r>
              <a:rPr lang="en-US" dirty="0" smtClean="0"/>
              <a:t>Challenge</a:t>
            </a:r>
            <a:endParaRPr lang="en-US" dirty="0"/>
          </a:p>
        </p:txBody>
      </p:sp>
      <p:pic>
        <p:nvPicPr>
          <p:cNvPr id="4098" name="Picture 2" descr="https://lh6.googleusercontent.com/3X65U1Sx0flZ0RqJL_a6ZUnqJfyb3H8hX9bEqL8-mK5e-8_vNVLMyxYMooufJycx-bROWONbX69DO0hkIlT2ESZHKWFQ41cy-y0lu1ITbXZc_OnbliPtv_w3CQZbhFzpxE0z3rxU_X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47344" y="215046"/>
            <a:ext cx="8144656" cy="66429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9745" y="2243857"/>
            <a:ext cx="3657599" cy="4801314"/>
          </a:xfrm>
          <a:prstGeom prst="rect">
            <a:avLst/>
          </a:prstGeom>
          <a:noFill/>
        </p:spPr>
        <p:txBody>
          <a:bodyPr wrap="square" rtlCol="0">
            <a:spAutoFit/>
          </a:bodyPr>
          <a:lstStyle/>
          <a:p>
            <a:r>
              <a:rPr lang="en-US" sz="2400" b="1" dirty="0" smtClean="0"/>
              <a:t>Is this credible?</a:t>
            </a:r>
          </a:p>
          <a:p>
            <a:endParaRPr lang="en-US" sz="2400" b="1" dirty="0" smtClean="0"/>
          </a:p>
          <a:p>
            <a:r>
              <a:rPr lang="en-US" sz="2400" b="1" dirty="0" smtClean="0"/>
              <a:t>Why or Why Not?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r>
              <a:rPr lang="en-US" dirty="0" smtClean="0"/>
              <a:t>Questions to consider:</a:t>
            </a:r>
          </a:p>
          <a:p>
            <a:pPr marL="285750" indent="-285750">
              <a:buFont typeface="Arial" panose="020B0604020202020204" pitchFamily="34" charset="0"/>
              <a:buChar char="•"/>
            </a:pPr>
            <a:r>
              <a:rPr lang="en-US" dirty="0" smtClean="0"/>
              <a:t>Who is the author of this article and where is it published?</a:t>
            </a:r>
          </a:p>
          <a:p>
            <a:pPr marL="285750" indent="-285750">
              <a:buFont typeface="Arial" panose="020B0604020202020204" pitchFamily="34" charset="0"/>
              <a:buChar char="•"/>
            </a:pPr>
            <a:r>
              <a:rPr lang="en-US" dirty="0" smtClean="0"/>
              <a:t>Where is the photo taken? How far away from the nuclear disaster?</a:t>
            </a:r>
          </a:p>
          <a:p>
            <a:pPr marL="285750" indent="-285750">
              <a:buFont typeface="Arial" panose="020B0604020202020204" pitchFamily="34" charset="0"/>
              <a:buChar char="•"/>
            </a:pPr>
            <a:r>
              <a:rPr lang="en-US" dirty="0" smtClean="0"/>
              <a:t>Are flower mutations only the result of radiation exposure?</a:t>
            </a:r>
          </a:p>
          <a:p>
            <a:endParaRPr lang="en-US" dirty="0"/>
          </a:p>
        </p:txBody>
      </p:sp>
    </p:spTree>
    <p:extLst>
      <p:ext uri="{BB962C8B-B14F-4D97-AF65-F5344CB8AC3E}">
        <p14:creationId xmlns:p14="http://schemas.microsoft.com/office/powerpoint/2010/main" val="2203921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043" y="1240566"/>
            <a:ext cx="3333958" cy="977978"/>
          </a:xfrm>
        </p:spPr>
        <p:txBody>
          <a:bodyPr/>
          <a:lstStyle/>
          <a:p>
            <a:r>
              <a:rPr lang="en-US" sz="5400" dirty="0" smtClean="0"/>
              <a:t>FACTS</a:t>
            </a:r>
            <a:r>
              <a:rPr lang="en-US" dirty="0" smtClean="0"/>
              <a:t/>
            </a:r>
            <a:br>
              <a:rPr lang="en-US" dirty="0" smtClean="0"/>
            </a:br>
            <a:r>
              <a:rPr lang="en-US" dirty="0"/>
              <a:t/>
            </a:r>
            <a:br>
              <a:rPr lang="en-US" dirty="0"/>
            </a:br>
            <a:endParaRPr lang="en-US" dirty="0"/>
          </a:p>
        </p:txBody>
      </p:sp>
      <p:pic>
        <p:nvPicPr>
          <p:cNvPr id="5" name="Content Placeholder 4"/>
          <p:cNvPicPr>
            <a:picLocks noGrp="1" noChangeAspect="1"/>
          </p:cNvPicPr>
          <p:nvPr>
            <p:ph idx="1"/>
          </p:nvPr>
        </p:nvPicPr>
        <p:blipFill>
          <a:blip r:embed="rId2"/>
          <a:stretch>
            <a:fillRect/>
          </a:stretch>
        </p:blipFill>
        <p:spPr>
          <a:xfrm>
            <a:off x="6156854" y="779489"/>
            <a:ext cx="6035146" cy="4938656"/>
          </a:xfrm>
          <a:prstGeom prst="rect">
            <a:avLst/>
          </a:prstGeom>
        </p:spPr>
      </p:pic>
      <p:sp>
        <p:nvSpPr>
          <p:cNvPr id="4" name="Text Placeholder 3"/>
          <p:cNvSpPr>
            <a:spLocks noGrp="1"/>
          </p:cNvSpPr>
          <p:nvPr>
            <p:ph type="body" sz="half" idx="2"/>
          </p:nvPr>
        </p:nvSpPr>
        <p:spPr>
          <a:xfrm>
            <a:off x="344774" y="2593298"/>
            <a:ext cx="5531370" cy="4789358"/>
          </a:xfrm>
        </p:spPr>
        <p:txBody>
          <a:bodyPr>
            <a:noAutofit/>
          </a:bodyPr>
          <a:lstStyle/>
          <a:p>
            <a:pPr marL="285750" indent="-285750">
              <a:buFont typeface="Arial" panose="020B0604020202020204" pitchFamily="34" charset="0"/>
              <a:buChar char="•"/>
            </a:pPr>
            <a:r>
              <a:rPr lang="en-US" sz="2400" dirty="0"/>
              <a:t>The picture was taken in </a:t>
            </a:r>
            <a:r>
              <a:rPr lang="en-US" sz="2400" dirty="0" err="1"/>
              <a:t>Nasushiobara</a:t>
            </a:r>
            <a:r>
              <a:rPr lang="en-US" sz="2400" dirty="0"/>
              <a:t> City</a:t>
            </a:r>
            <a:r>
              <a:rPr lang="en-US" sz="2400" dirty="0" smtClean="0"/>
              <a:t>.</a:t>
            </a:r>
          </a:p>
          <a:p>
            <a:pPr marL="285750" indent="-285750">
              <a:buFont typeface="Arial" panose="020B0604020202020204" pitchFamily="34" charset="0"/>
              <a:buChar char="•"/>
            </a:pPr>
            <a:r>
              <a:rPr lang="en-US" sz="2400" dirty="0" smtClean="0"/>
              <a:t>That’s </a:t>
            </a:r>
            <a:r>
              <a:rPr lang="en-US" sz="2400" dirty="0"/>
              <a:t>about 108 miles (173 kilometers) southwest of the Fukushima Daiichi power plant. </a:t>
            </a:r>
            <a:endParaRPr lang="en-US" sz="2400" dirty="0" smtClean="0"/>
          </a:p>
          <a:p>
            <a:pPr marL="285750" indent="-285750">
              <a:buFont typeface="Arial" panose="020B0604020202020204" pitchFamily="34" charset="0"/>
              <a:buChar char="•"/>
            </a:pPr>
            <a:r>
              <a:rPr lang="en-US" sz="2400" dirty="0" smtClean="0"/>
              <a:t>Apparently </a:t>
            </a:r>
            <a:r>
              <a:rPr lang="en-US" sz="2400" dirty="0"/>
              <a:t>these types of mutations have been recorded in many places globally, often not near any types of radiation.  </a:t>
            </a:r>
            <a:endParaRPr lang="en-US" sz="2400" dirty="0" smtClean="0"/>
          </a:p>
          <a:p>
            <a:r>
              <a:rPr lang="en-US" sz="1800" dirty="0"/>
              <a:t/>
            </a:r>
            <a:br>
              <a:rPr lang="en-US" sz="1800" dirty="0"/>
            </a:br>
            <a:endParaRPr lang="en-US" sz="1800" dirty="0"/>
          </a:p>
        </p:txBody>
      </p:sp>
    </p:spTree>
    <p:extLst>
      <p:ext uri="{BB962C8B-B14F-4D97-AF65-F5344CB8AC3E}">
        <p14:creationId xmlns:p14="http://schemas.microsoft.com/office/powerpoint/2010/main" val="3657072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51" y="236226"/>
            <a:ext cx="3547533" cy="1618396"/>
          </a:xfrm>
        </p:spPr>
        <p:txBody>
          <a:bodyPr/>
          <a:lstStyle/>
          <a:p>
            <a:r>
              <a:rPr lang="en-US" sz="6600" dirty="0" smtClean="0"/>
              <a:t>Results</a:t>
            </a:r>
            <a:endParaRPr lang="en-US" sz="6600" dirty="0"/>
          </a:p>
        </p:txBody>
      </p:sp>
      <p:pic>
        <p:nvPicPr>
          <p:cNvPr id="5" name="Content Placeholder 4"/>
          <p:cNvPicPr>
            <a:picLocks noGrp="1" noChangeAspect="1"/>
          </p:cNvPicPr>
          <p:nvPr>
            <p:ph idx="1"/>
          </p:nvPr>
        </p:nvPicPr>
        <p:blipFill>
          <a:blip r:embed="rId2"/>
          <a:stretch>
            <a:fillRect/>
          </a:stretch>
        </p:blipFill>
        <p:spPr>
          <a:xfrm>
            <a:off x="5433956" y="689566"/>
            <a:ext cx="6145301" cy="5047926"/>
          </a:xfrm>
          <a:prstGeom prst="rect">
            <a:avLst/>
          </a:prstGeom>
        </p:spPr>
      </p:pic>
      <p:sp>
        <p:nvSpPr>
          <p:cNvPr id="4" name="Text Placeholder 3"/>
          <p:cNvSpPr>
            <a:spLocks noGrp="1"/>
          </p:cNvSpPr>
          <p:nvPr>
            <p:ph type="body" sz="half" idx="2"/>
          </p:nvPr>
        </p:nvSpPr>
        <p:spPr>
          <a:xfrm>
            <a:off x="1073151" y="2260738"/>
            <a:ext cx="4038495" cy="4597262"/>
          </a:xfrm>
        </p:spPr>
        <p:txBody>
          <a:bodyPr>
            <a:normAutofit/>
          </a:bodyPr>
          <a:lstStyle/>
          <a:p>
            <a:r>
              <a:rPr lang="en-US" sz="2400" dirty="0"/>
              <a:t>The photo gives the impression of credibility, but the cause/effect relationship is not scientifically proven. </a:t>
            </a:r>
            <a:endParaRPr lang="en-US" sz="2400" dirty="0" smtClean="0"/>
          </a:p>
          <a:p>
            <a:r>
              <a:rPr lang="en-US" sz="2400" dirty="0" smtClean="0"/>
              <a:t>Nonetheless</a:t>
            </a:r>
            <a:r>
              <a:rPr lang="en-US" sz="2400" dirty="0"/>
              <a:t>, 20% of students thought the picture in particular proved that radiation from Fukushima was causing big problems.</a:t>
            </a:r>
          </a:p>
          <a:p>
            <a:endParaRPr lang="en-US" dirty="0"/>
          </a:p>
        </p:txBody>
      </p:sp>
    </p:spTree>
    <p:extLst>
      <p:ext uri="{BB962C8B-B14F-4D97-AF65-F5344CB8AC3E}">
        <p14:creationId xmlns:p14="http://schemas.microsoft.com/office/powerpoint/2010/main" val="2403468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209861" y="1001824"/>
            <a:ext cx="3387777" cy="5983592"/>
          </a:xfrm>
        </p:spPr>
        <p:txBody>
          <a:bodyPr/>
          <a:lstStyle/>
          <a:p>
            <a:r>
              <a:rPr lang="en-US" sz="2800" dirty="0"/>
              <a:t>This chart shows the extent to which people trust various media sources, from most trusted at the top, to least trusted at the bottom. </a:t>
            </a:r>
            <a:r>
              <a:rPr lang="en-US" sz="5400" dirty="0"/>
              <a:t/>
            </a:r>
            <a:br>
              <a:rPr lang="en-US" sz="5400" dirty="0"/>
            </a:br>
            <a:endParaRPr lang="en-US" sz="5400" dirty="0"/>
          </a:p>
        </p:txBody>
      </p:sp>
      <p:pic>
        <p:nvPicPr>
          <p:cNvPr id="3074" name="Picture 2" descr="https://lh5.googleusercontent.com/Td1Dzzh28bUpIHmgK1k4C01aV_5p8K99IlgT9pZb95PCG3em9fvx9kf8HaZJtDDVjOaLvgUo0oe6zkMHTN9pd97pzPqdhovqb-rmyM3Qx_C6CdIK0nE6Sfjew69qn8J2oLV08FafFz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7521" y="45460"/>
            <a:ext cx="8154649" cy="678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188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9862" y="0"/>
            <a:ext cx="11845537" cy="6663114"/>
          </a:xfrm>
        </p:spPr>
      </p:pic>
    </p:spTree>
    <p:extLst>
      <p:ext uri="{BB962C8B-B14F-4D97-AF65-F5344CB8AC3E}">
        <p14:creationId xmlns:p14="http://schemas.microsoft.com/office/powerpoint/2010/main" val="1054804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Check</a:t>
            </a:r>
            <a:endParaRPr lang="en-US" dirty="0"/>
          </a:p>
        </p:txBody>
      </p:sp>
      <p:pic>
        <p:nvPicPr>
          <p:cNvPr id="6146" name="Picture 2" descr="fakenews (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032885" y="0"/>
            <a:ext cx="4262074" cy="639311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akenew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294959" y="0"/>
            <a:ext cx="3779110" cy="67408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3774" y="2278505"/>
            <a:ext cx="3553727" cy="3416320"/>
          </a:xfrm>
          <a:prstGeom prst="rect">
            <a:avLst/>
          </a:prstGeom>
          <a:noFill/>
        </p:spPr>
        <p:txBody>
          <a:bodyPr wrap="square" rtlCol="0">
            <a:spAutoFit/>
          </a:bodyPr>
          <a:lstStyle/>
          <a:p>
            <a:pPr marL="285750" indent="-285750">
              <a:buFont typeface="Arial" panose="020B0604020202020204" pitchFamily="34" charset="0"/>
              <a:buChar char="•"/>
            </a:pPr>
            <a:r>
              <a:rPr lang="en-US" dirty="0"/>
              <a:t>T</a:t>
            </a:r>
            <a:r>
              <a:rPr lang="en-US" dirty="0" smtClean="0"/>
              <a:t>he </a:t>
            </a:r>
            <a:r>
              <a:rPr lang="en-US" dirty="0"/>
              <a:t>first </a:t>
            </a:r>
            <a:r>
              <a:rPr lang="en-US" dirty="0" smtClean="0"/>
              <a:t>thing to do </a:t>
            </a:r>
            <a:r>
              <a:rPr lang="en-US" dirty="0"/>
              <a:t>is move off the questionable site.  If the site is trying to deceive you, getting information from them </a:t>
            </a:r>
            <a:r>
              <a:rPr lang="en-US" dirty="0" smtClean="0"/>
              <a:t>is counterproductive</a:t>
            </a:r>
            <a:r>
              <a:rPr lang="en-US" dirty="0"/>
              <a:t>. </a:t>
            </a:r>
            <a:endParaRPr lang="en-US" dirty="0" smtClean="0"/>
          </a:p>
          <a:p>
            <a:endParaRPr lang="en-US" dirty="0" smtClean="0"/>
          </a:p>
          <a:p>
            <a:pPr marL="285750" indent="-285750">
              <a:buFont typeface="Arial" panose="020B0604020202020204" pitchFamily="34" charset="0"/>
              <a:buChar char="•"/>
            </a:pPr>
            <a:r>
              <a:rPr lang="en-US" dirty="0" smtClean="0"/>
              <a:t>Instead, </a:t>
            </a:r>
            <a:r>
              <a:rPr lang="en-US" dirty="0"/>
              <a:t>google the site, the author, the data, using neutral terms to try to get to the truth.</a:t>
            </a:r>
            <a:br>
              <a:rPr lang="en-US" dirty="0"/>
            </a:br>
            <a:endParaRPr lang="en-US" dirty="0"/>
          </a:p>
        </p:txBody>
      </p:sp>
    </p:spTree>
    <p:extLst>
      <p:ext uri="{BB962C8B-B14F-4D97-AF65-F5344CB8AC3E}">
        <p14:creationId xmlns:p14="http://schemas.microsoft.com/office/powerpoint/2010/main" val="3102131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news?</a:t>
            </a:r>
            <a:endParaRPr lang="en-US" dirty="0"/>
          </a:p>
        </p:txBody>
      </p:sp>
      <p:sp>
        <p:nvSpPr>
          <p:cNvPr id="4" name="TextBox 3"/>
          <p:cNvSpPr txBox="1"/>
          <p:nvPr/>
        </p:nvSpPr>
        <p:spPr>
          <a:xfrm>
            <a:off x="810000" y="2118241"/>
            <a:ext cx="11017239" cy="4739759"/>
          </a:xfrm>
          <a:prstGeom prst="rect">
            <a:avLst/>
          </a:prstGeom>
          <a:noFill/>
        </p:spPr>
        <p:txBody>
          <a:bodyPr wrap="square" rtlCol="0">
            <a:spAutoFit/>
          </a:bodyPr>
          <a:lstStyle/>
          <a:p>
            <a:r>
              <a:rPr lang="en-US" sz="3200" dirty="0" smtClean="0"/>
              <a:t>The one-question interview </a:t>
            </a:r>
          </a:p>
          <a:p>
            <a:endParaRPr lang="en-US" dirty="0" smtClean="0"/>
          </a:p>
          <a:p>
            <a:r>
              <a:rPr lang="en-US" dirty="0" smtClean="0"/>
              <a:t>Directions:</a:t>
            </a:r>
          </a:p>
          <a:p>
            <a:pPr marL="285750" indent="-285750">
              <a:buFont typeface="Arial" panose="020B0604020202020204" pitchFamily="34" charset="0"/>
              <a:buChar char="•"/>
            </a:pPr>
            <a:r>
              <a:rPr lang="en-US" dirty="0" smtClean="0"/>
              <a:t>Write the interview question at the top of a blank sheet of paper. </a:t>
            </a:r>
          </a:p>
          <a:p>
            <a:pPr marL="285750" indent="-285750">
              <a:buFont typeface="Arial" panose="020B0604020202020204" pitchFamily="34" charset="0"/>
              <a:buChar char="•"/>
            </a:pPr>
            <a:r>
              <a:rPr lang="en-US" dirty="0" smtClean="0"/>
              <a:t>Write your response to the question.  </a:t>
            </a:r>
          </a:p>
          <a:p>
            <a:pPr marL="285750" indent="-285750">
              <a:buFont typeface="Arial" panose="020B0604020202020204" pitchFamily="34" charset="0"/>
              <a:buChar char="•"/>
            </a:pPr>
            <a:r>
              <a:rPr lang="en-US" dirty="0" smtClean="0"/>
              <a:t>Ask the question to as many different students as you can in 10 minutes. </a:t>
            </a:r>
          </a:p>
          <a:p>
            <a:pPr marL="285750" indent="-285750">
              <a:buFont typeface="Arial" panose="020B0604020202020204" pitchFamily="34" charset="0"/>
              <a:buChar char="•"/>
            </a:pPr>
            <a:r>
              <a:rPr lang="en-US" dirty="0" smtClean="0"/>
              <a:t>Record their name and briefly summarize and record their responses.</a:t>
            </a:r>
          </a:p>
          <a:p>
            <a:pPr marL="285750" indent="-285750">
              <a:buFont typeface="Arial" panose="020B0604020202020204" pitchFamily="34" charset="0"/>
              <a:buChar char="•"/>
            </a:pPr>
            <a:r>
              <a:rPr lang="en-US" dirty="0" smtClean="0"/>
              <a:t>Discuss the similarities and differences in your response and your interviewees response.</a:t>
            </a:r>
          </a:p>
          <a:p>
            <a:pPr marL="285750" indent="-285750">
              <a:buFont typeface="Arial" panose="020B0604020202020204" pitchFamily="34" charset="0"/>
              <a:buChar char="•"/>
            </a:pPr>
            <a:r>
              <a:rPr lang="en-US" dirty="0" smtClean="0"/>
              <a:t>At the end of 10 minutes, analyze the information and draw conclusions from the responses by answering the following:</a:t>
            </a:r>
          </a:p>
          <a:p>
            <a:pPr marL="285750" indent="-285750">
              <a:buFont typeface="Arial" panose="020B0604020202020204" pitchFamily="34" charset="0"/>
              <a:buChar char="•"/>
            </a:pPr>
            <a:r>
              <a:rPr lang="en-US" dirty="0" smtClean="0"/>
              <a:t>1) </a:t>
            </a:r>
            <a:r>
              <a:rPr lang="en-US" dirty="0" smtClean="0"/>
              <a:t>Were </a:t>
            </a:r>
            <a:r>
              <a:rPr lang="en-US" dirty="0" smtClean="0"/>
              <a:t>there major differences between your prepared response and other’s responses?</a:t>
            </a:r>
          </a:p>
          <a:p>
            <a:pPr marL="285750" indent="-285750">
              <a:buFont typeface="Arial" panose="020B0604020202020204" pitchFamily="34" charset="0"/>
              <a:buChar char="•"/>
            </a:pPr>
            <a:r>
              <a:rPr lang="en-US" dirty="0" smtClean="0"/>
              <a:t>2) Was there a response that made you reconsider your definition of the term “news” and Why?</a:t>
            </a:r>
          </a:p>
          <a:p>
            <a:pPr marL="285750" indent="-285750">
              <a:buFont typeface="Arial" panose="020B0604020202020204" pitchFamily="34" charset="0"/>
              <a:buChar char="•"/>
            </a:pPr>
            <a:r>
              <a:rPr lang="en-US" dirty="0" smtClean="0"/>
              <a:t>3) What conclusions can you make from the varied responses to the question?</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52593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92970" y="139087"/>
            <a:ext cx="1774319" cy="1612510"/>
          </a:xfrm>
          <a:prstGeom prst="rect">
            <a:avLst/>
          </a:prstGeom>
        </p:spPr>
      </p:pic>
      <p:sp>
        <p:nvSpPr>
          <p:cNvPr id="2" name="Title 1"/>
          <p:cNvSpPr>
            <a:spLocks noGrp="1"/>
          </p:cNvSpPr>
          <p:nvPr>
            <p:ph type="title"/>
          </p:nvPr>
        </p:nvSpPr>
        <p:spPr>
          <a:xfrm>
            <a:off x="281290" y="661875"/>
            <a:ext cx="10571998" cy="970450"/>
          </a:xfrm>
        </p:spPr>
        <p:txBody>
          <a:bodyPr/>
          <a:lstStyle/>
          <a:p>
            <a:r>
              <a:rPr lang="en-US" dirty="0" smtClean="0"/>
              <a:t>Fact Check </a:t>
            </a:r>
            <a:br>
              <a:rPr lang="en-US" dirty="0" smtClean="0"/>
            </a:br>
            <a:r>
              <a:rPr lang="en-US" dirty="0" smtClean="0"/>
              <a:t>Practice</a:t>
            </a:r>
            <a:endParaRPr lang="en-US" dirty="0"/>
          </a:p>
        </p:txBody>
      </p:sp>
      <p:sp>
        <p:nvSpPr>
          <p:cNvPr id="4" name="Content Placeholder 3"/>
          <p:cNvSpPr>
            <a:spLocks noGrp="1"/>
          </p:cNvSpPr>
          <p:nvPr>
            <p:ph sz="half" idx="2"/>
          </p:nvPr>
        </p:nvSpPr>
        <p:spPr>
          <a:xfrm>
            <a:off x="162843" y="3219236"/>
            <a:ext cx="5194583" cy="3638764"/>
          </a:xfrm>
        </p:spPr>
        <p:txBody>
          <a:bodyPr/>
          <a:lstStyle/>
          <a:p>
            <a:r>
              <a:rPr lang="en-US" dirty="0" smtClean="0"/>
              <a:t>When researching the validity of the story:</a:t>
            </a:r>
          </a:p>
          <a:p>
            <a:r>
              <a:rPr lang="en-US" dirty="0" smtClean="0"/>
              <a:t>No </a:t>
            </a:r>
            <a:r>
              <a:rPr lang="en-US" dirty="0"/>
              <a:t>one else is reporting the story</a:t>
            </a:r>
            <a:r>
              <a:rPr lang="en-US" dirty="0" smtClean="0"/>
              <a:t>.</a:t>
            </a:r>
          </a:p>
          <a:p>
            <a:r>
              <a:rPr lang="en-US" dirty="0" smtClean="0"/>
              <a:t>Google: Snopes article says its satire (fake)</a:t>
            </a:r>
          </a:p>
          <a:p>
            <a:r>
              <a:rPr lang="en-US" dirty="0" smtClean="0"/>
              <a:t>The </a:t>
            </a:r>
            <a:r>
              <a:rPr lang="en-US" dirty="0" err="1" smtClean="0"/>
              <a:t>Burrard</a:t>
            </a:r>
            <a:r>
              <a:rPr lang="en-US" dirty="0" smtClean="0"/>
              <a:t> Street Journal is a known fake news site.  Logo is BS Journal (get it?)</a:t>
            </a:r>
            <a:r>
              <a:rPr lang="en-US" dirty="0"/>
              <a:t/>
            </a:r>
            <a:br>
              <a:rPr lang="en-US" dirty="0"/>
            </a:br>
            <a:endParaRPr lang="en-US" dirty="0"/>
          </a:p>
        </p:txBody>
      </p:sp>
      <p:pic>
        <p:nvPicPr>
          <p:cNvPr id="8194" name="Picture 2" descr="https://lh3.googleusercontent.com/2WT5cdFIXjGRPUl76rCGVaCUwb22MaCibi6nj7Lq2Z1gXtV73B6Y40uykXcrkemqfzEMdFfFVw8R6f6tUsQye1ZC6LA9H0l7Qyg0I6-C1ksz3ELEh4RViDpgubO8TxCE7xV4OjKw54A"/>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809" r="33843" b="1"/>
          <a:stretch/>
        </p:blipFill>
        <p:spPr bwMode="auto">
          <a:xfrm>
            <a:off x="6313179" y="794479"/>
            <a:ext cx="5878821" cy="5598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1290" y="2393562"/>
            <a:ext cx="5511383" cy="1200329"/>
          </a:xfrm>
          <a:prstGeom prst="rect">
            <a:avLst/>
          </a:prstGeom>
          <a:noFill/>
        </p:spPr>
        <p:txBody>
          <a:bodyPr wrap="square" rtlCol="0">
            <a:spAutoFit/>
          </a:bodyPr>
          <a:lstStyle/>
          <a:p>
            <a:r>
              <a:rPr lang="en-US" dirty="0">
                <a:hlinkClick r:id="rId4"/>
              </a:rPr>
              <a:t>http://www.burrardstreetjournal.com/trump-overheard-calling-trudeau-leader-of-the-igloo-people</a:t>
            </a:r>
            <a:r>
              <a:rPr lang="en-US" dirty="0" smtClean="0">
                <a:hlinkClick r:id="rId4"/>
              </a:rPr>
              <a:t>/</a:t>
            </a:r>
            <a:endParaRPr lang="en-US" dirty="0" smtClean="0"/>
          </a:p>
          <a:p>
            <a:endParaRPr lang="en-US" dirty="0"/>
          </a:p>
        </p:txBody>
      </p:sp>
    </p:spTree>
    <p:extLst>
      <p:ext uri="{BB962C8B-B14F-4D97-AF65-F5344CB8AC3E}">
        <p14:creationId xmlns:p14="http://schemas.microsoft.com/office/powerpoint/2010/main" val="1538184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Fake News Tips</a:t>
            </a:r>
            <a:endParaRPr lang="en-US" dirty="0"/>
          </a:p>
        </p:txBody>
      </p:sp>
      <p:sp>
        <p:nvSpPr>
          <p:cNvPr id="3" name="Content Placeholder 2"/>
          <p:cNvSpPr>
            <a:spLocks noGrp="1"/>
          </p:cNvSpPr>
          <p:nvPr>
            <p:ph idx="1"/>
          </p:nvPr>
        </p:nvSpPr>
        <p:spPr>
          <a:xfrm>
            <a:off x="317290" y="932413"/>
            <a:ext cx="11557417" cy="5726243"/>
          </a:xfrm>
        </p:spPr>
        <p:txBody>
          <a:bodyPr>
            <a:normAutofit fontScale="92500" lnSpcReduction="10000"/>
          </a:bodyPr>
          <a:lstStyle/>
          <a:p>
            <a:r>
              <a:rPr lang="en-US" dirty="0"/>
              <a:t/>
            </a:r>
            <a:br>
              <a:rPr lang="en-US" dirty="0"/>
            </a:br>
            <a:endParaRPr lang="en-US" dirty="0" smtClean="0"/>
          </a:p>
          <a:p>
            <a:endParaRPr lang="en-US" dirty="0"/>
          </a:p>
          <a:p>
            <a:endParaRPr lang="en-US" sz="2400" dirty="0" smtClean="0"/>
          </a:p>
          <a:p>
            <a:r>
              <a:rPr lang="en-US" sz="2400" dirty="0" smtClean="0"/>
              <a:t>One </a:t>
            </a:r>
            <a:r>
              <a:rPr lang="en-US" sz="2400" dirty="0"/>
              <a:t>step individuals can take is to vet their sources, choosing those that are more reliable.  Of course, just because people generally believe the sources are reliable doesn’t mean they actually are.  How can a person vet a source to make sure it </a:t>
            </a:r>
            <a:r>
              <a:rPr lang="en-US" sz="2400" dirty="0" smtClean="0"/>
              <a:t>is </a:t>
            </a:r>
            <a:r>
              <a:rPr lang="en-US" sz="2400" dirty="0"/>
              <a:t>indeed reliable?  Perhaps checking a few sites can help.</a:t>
            </a:r>
          </a:p>
          <a:p>
            <a:r>
              <a:rPr lang="en-US" sz="2400" dirty="0"/>
              <a:t/>
            </a:r>
            <a:br>
              <a:rPr lang="en-US" sz="2400" dirty="0"/>
            </a:br>
            <a:r>
              <a:rPr lang="en-US" sz="2400" dirty="0"/>
              <a:t>Note that one of the more trusted sources on the list is ABC news.  There is a fake news site at the </a:t>
            </a:r>
            <a:r>
              <a:rPr lang="en-US" sz="2400" dirty="0" err="1"/>
              <a:t>url</a:t>
            </a:r>
            <a:r>
              <a:rPr lang="en-US" sz="2400" dirty="0"/>
              <a:t> abc.com.co that looks very official and can be easily confused with the real ABC news.</a:t>
            </a:r>
          </a:p>
          <a:p>
            <a:r>
              <a:rPr lang="en-US" sz="2400" dirty="0"/>
              <a:t/>
            </a:r>
            <a:br>
              <a:rPr lang="en-US" sz="2400" dirty="0"/>
            </a:br>
            <a:r>
              <a:rPr lang="en-US" sz="2400" dirty="0"/>
              <a:t>Also, sometimes when we double check we are</a:t>
            </a:r>
            <a:r>
              <a:rPr lang="en-US" sz="2400" b="1" dirty="0"/>
              <a:t> confirming our bias</a:t>
            </a:r>
            <a:r>
              <a:rPr lang="en-US" sz="2400" dirty="0"/>
              <a:t>.  If we search, for example, “</a:t>
            </a:r>
            <a:r>
              <a:rPr lang="en-US" sz="2400" dirty="0" err="1"/>
              <a:t>fukushima</a:t>
            </a:r>
            <a:r>
              <a:rPr lang="en-US" sz="2400" dirty="0"/>
              <a:t> double daisies truth”, are we going to get useful hits</a:t>
            </a:r>
            <a:r>
              <a:rPr lang="en-US" sz="2400" dirty="0" smtClean="0"/>
              <a:t>?</a:t>
            </a:r>
            <a:endParaRPr lang="en-US" sz="2400" dirty="0"/>
          </a:p>
        </p:txBody>
      </p:sp>
    </p:spTree>
    <p:extLst>
      <p:ext uri="{BB962C8B-B14F-4D97-AF65-F5344CB8AC3E}">
        <p14:creationId xmlns:p14="http://schemas.microsoft.com/office/powerpoint/2010/main" val="2383934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Fake News Tips</a:t>
            </a:r>
            <a:endParaRPr lang="en-US" dirty="0"/>
          </a:p>
        </p:txBody>
      </p:sp>
      <p:sp>
        <p:nvSpPr>
          <p:cNvPr id="3" name="Content Placeholder 2"/>
          <p:cNvSpPr>
            <a:spLocks noGrp="1"/>
          </p:cNvSpPr>
          <p:nvPr>
            <p:ph idx="1"/>
          </p:nvPr>
        </p:nvSpPr>
        <p:spPr>
          <a:xfrm>
            <a:off x="534648" y="2263515"/>
            <a:ext cx="9134008" cy="4699416"/>
          </a:xfrm>
        </p:spPr>
        <p:txBody>
          <a:bodyPr>
            <a:normAutofit fontScale="92500" lnSpcReduction="10000"/>
          </a:bodyPr>
          <a:lstStyle/>
          <a:p>
            <a:r>
              <a:rPr lang="en-US" sz="2300" dirty="0" smtClean="0"/>
              <a:t>Note </a:t>
            </a:r>
            <a:r>
              <a:rPr lang="en-US" sz="2300" dirty="0"/>
              <a:t>that the chart is divided by political orientation.  If you search sites with a similar orientation, are you getting a broad perspective?  This is a </a:t>
            </a:r>
            <a:r>
              <a:rPr lang="en-US" sz="2300" b="1" dirty="0"/>
              <a:t>filter bubble</a:t>
            </a:r>
            <a:r>
              <a:rPr lang="en-US" sz="2300" dirty="0"/>
              <a:t>.  Your google search hits will be sorted by your favorite sites first if you don’t clear your history and cookies, giving you the same perspective.</a:t>
            </a:r>
          </a:p>
          <a:p>
            <a:r>
              <a:rPr lang="en-US" sz="2300" dirty="0"/>
              <a:t/>
            </a:r>
            <a:br>
              <a:rPr lang="en-US" sz="2300" dirty="0"/>
            </a:br>
            <a:r>
              <a:rPr lang="en-US" sz="2300" dirty="0" smtClean="0"/>
              <a:t>If </a:t>
            </a:r>
            <a:r>
              <a:rPr lang="en-US" sz="2300" dirty="0"/>
              <a:t>you believe a particular story because all your social media sources are declaring it true, it might be because you’re in an </a:t>
            </a:r>
            <a:r>
              <a:rPr lang="en-US" sz="2300" b="1" dirty="0"/>
              <a:t>echo chamber</a:t>
            </a:r>
            <a:r>
              <a:rPr lang="en-US" sz="2300" dirty="0"/>
              <a:t>.  You are giving each other the same information, just echoing it back and forth to each other. </a:t>
            </a:r>
          </a:p>
          <a:p>
            <a:r>
              <a:rPr lang="en-US" sz="2300" dirty="0"/>
              <a:t/>
            </a:r>
            <a:br>
              <a:rPr lang="en-US" sz="2300" dirty="0"/>
            </a:br>
            <a:r>
              <a:rPr lang="en-US" sz="2300" dirty="0"/>
              <a:t>Finally, as sources become viral, they amplify the importance given to the information, when really it might be a minor </a:t>
            </a:r>
            <a:r>
              <a:rPr lang="en-US" sz="2300" dirty="0" smtClean="0"/>
              <a:t>story.</a:t>
            </a:r>
            <a:r>
              <a:rPr lang="en-US" dirty="0"/>
              <a:t/>
            </a:r>
            <a:br>
              <a:rPr lang="en-US" dirty="0"/>
            </a:br>
            <a:endParaRPr lang="en-US" dirty="0"/>
          </a:p>
          <a:p>
            <a:endParaRPr lang="en-US" dirty="0"/>
          </a:p>
        </p:txBody>
      </p:sp>
      <p:pic>
        <p:nvPicPr>
          <p:cNvPr id="4" name="Picture 3"/>
          <p:cNvPicPr>
            <a:picLocks noChangeAspect="1"/>
          </p:cNvPicPr>
          <p:nvPr/>
        </p:nvPicPr>
        <p:blipFill>
          <a:blip r:embed="rId2"/>
          <a:stretch>
            <a:fillRect/>
          </a:stretch>
        </p:blipFill>
        <p:spPr>
          <a:xfrm>
            <a:off x="9817348" y="2638268"/>
            <a:ext cx="2149800" cy="3260361"/>
          </a:xfrm>
          <a:prstGeom prst="rect">
            <a:avLst/>
          </a:prstGeom>
        </p:spPr>
      </p:pic>
    </p:spTree>
    <p:extLst>
      <p:ext uri="{BB962C8B-B14F-4D97-AF65-F5344CB8AC3E}">
        <p14:creationId xmlns:p14="http://schemas.microsoft.com/office/powerpoint/2010/main" val="87818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Strategies to Avoid Fake News</a:t>
            </a:r>
            <a:endParaRPr lang="en-US" dirty="0"/>
          </a:p>
        </p:txBody>
      </p:sp>
      <p:sp>
        <p:nvSpPr>
          <p:cNvPr id="3" name="Content Placeholder 2"/>
          <p:cNvSpPr>
            <a:spLocks noGrp="1"/>
          </p:cNvSpPr>
          <p:nvPr>
            <p:ph sz="half" idx="1"/>
          </p:nvPr>
        </p:nvSpPr>
        <p:spPr/>
        <p:txBody>
          <a:bodyPr>
            <a:normAutofit fontScale="92500" lnSpcReduction="10000"/>
          </a:bodyPr>
          <a:lstStyle/>
          <a:p>
            <a:pPr marL="0" indent="0">
              <a:spcBef>
                <a:spcPts val="0"/>
              </a:spcBef>
              <a:spcAft>
                <a:spcPts val="0"/>
              </a:spcAft>
              <a:buNone/>
            </a:pPr>
            <a:endParaRPr lang="en-US" dirty="0"/>
          </a:p>
          <a:p>
            <a:pPr>
              <a:spcBef>
                <a:spcPts val="0"/>
              </a:spcBef>
              <a:spcAft>
                <a:spcPts val="0"/>
              </a:spcAft>
            </a:pPr>
            <a:r>
              <a:rPr lang="en-US" dirty="0"/>
              <a:t>•Verify with fact checking sites like Snopes</a:t>
            </a:r>
          </a:p>
          <a:p>
            <a:pPr marL="0" indent="0">
              <a:spcBef>
                <a:spcPts val="0"/>
              </a:spcBef>
              <a:spcAft>
                <a:spcPts val="0"/>
              </a:spcAft>
              <a:buNone/>
            </a:pPr>
            <a:endParaRPr lang="en-US" dirty="0"/>
          </a:p>
          <a:p>
            <a:pPr>
              <a:spcBef>
                <a:spcPts val="0"/>
              </a:spcBef>
              <a:spcAft>
                <a:spcPts val="0"/>
              </a:spcAft>
            </a:pPr>
            <a:r>
              <a:rPr lang="en-US" dirty="0"/>
              <a:t>•Check for sponsorship</a:t>
            </a:r>
          </a:p>
          <a:p>
            <a:pPr marL="0" indent="0">
              <a:spcBef>
                <a:spcPts val="0"/>
              </a:spcBef>
              <a:spcAft>
                <a:spcPts val="0"/>
              </a:spcAft>
              <a:buNone/>
            </a:pPr>
            <a:endParaRPr lang="en-US" dirty="0"/>
          </a:p>
          <a:p>
            <a:pPr>
              <a:spcBef>
                <a:spcPts val="0"/>
              </a:spcBef>
              <a:spcAft>
                <a:spcPts val="0"/>
              </a:spcAft>
            </a:pPr>
            <a:r>
              <a:rPr lang="en-US" dirty="0"/>
              <a:t>•Search images in </a:t>
            </a:r>
            <a:r>
              <a:rPr lang="en-US" dirty="0" err="1"/>
              <a:t>omnibar</a:t>
            </a:r>
            <a:endParaRPr lang="en-US" dirty="0"/>
          </a:p>
          <a:p>
            <a:pPr>
              <a:spcBef>
                <a:spcPts val="0"/>
              </a:spcBef>
              <a:spcAft>
                <a:spcPts val="0"/>
              </a:spcAft>
            </a:pPr>
            <a:endParaRPr lang="en-US" dirty="0"/>
          </a:p>
          <a:p>
            <a:pPr>
              <a:spcBef>
                <a:spcPts val="0"/>
              </a:spcBef>
              <a:spcAft>
                <a:spcPts val="0"/>
              </a:spcAft>
            </a:pPr>
            <a:r>
              <a:rPr lang="en-US" dirty="0"/>
              <a:t>•Search website reputation - against lists of fake news sites</a:t>
            </a:r>
          </a:p>
          <a:p>
            <a:pPr marL="0" indent="0">
              <a:spcBef>
                <a:spcPts val="0"/>
              </a:spcBef>
              <a:spcAft>
                <a:spcPts val="0"/>
              </a:spcAft>
              <a:buNone/>
            </a:pPr>
            <a:endParaRPr lang="en-US" dirty="0"/>
          </a:p>
          <a:p>
            <a:pPr>
              <a:spcBef>
                <a:spcPts val="0"/>
              </a:spcBef>
              <a:spcAft>
                <a:spcPts val="0"/>
              </a:spcAft>
            </a:pPr>
            <a:r>
              <a:rPr lang="en-US" dirty="0"/>
              <a:t>•Search data using neutral terms (be wary of confirmation bias and filter bubble)</a:t>
            </a:r>
          </a:p>
          <a:p>
            <a:pPr>
              <a:spcBef>
                <a:spcPts val="0"/>
              </a:spcBef>
              <a:spcAft>
                <a:spcPts val="0"/>
              </a:spcAft>
            </a:pPr>
            <a:endParaRPr lang="en-US" dirty="0"/>
          </a:p>
          <a:p>
            <a:pPr>
              <a:spcBef>
                <a:spcPts val="0"/>
              </a:spcBef>
              <a:spcAft>
                <a:spcPts val="0"/>
              </a:spcAft>
            </a:pPr>
            <a:r>
              <a:rPr lang="en-US" dirty="0"/>
              <a:t>•Search author’s credentials</a:t>
            </a:r>
          </a:p>
          <a:p>
            <a:endParaRPr lang="en-US" dirty="0"/>
          </a:p>
        </p:txBody>
      </p:sp>
      <p:sp>
        <p:nvSpPr>
          <p:cNvPr id="4" name="Content Placeholder 3"/>
          <p:cNvSpPr>
            <a:spLocks noGrp="1"/>
          </p:cNvSpPr>
          <p:nvPr>
            <p:ph sz="half" idx="2"/>
          </p:nvPr>
        </p:nvSpPr>
        <p:spPr/>
        <p:txBody>
          <a:bodyPr>
            <a:normAutofit fontScale="92500" lnSpcReduction="10000"/>
          </a:bodyPr>
          <a:lstStyle/>
          <a:p>
            <a:pPr>
              <a:spcBef>
                <a:spcPts val="0"/>
              </a:spcBef>
              <a:spcAft>
                <a:spcPts val="0"/>
              </a:spcAft>
            </a:pPr>
            <a:r>
              <a:rPr lang="en-US" dirty="0"/>
              <a:t>•Be aware of problems using social media sites as resources (echo chamber and amplification)</a:t>
            </a:r>
          </a:p>
          <a:p>
            <a:pPr>
              <a:spcBef>
                <a:spcPts val="0"/>
              </a:spcBef>
              <a:spcAft>
                <a:spcPts val="0"/>
              </a:spcAft>
            </a:pPr>
            <a:endParaRPr lang="en-US" dirty="0"/>
          </a:p>
          <a:p>
            <a:pPr>
              <a:spcBef>
                <a:spcPts val="0"/>
              </a:spcBef>
              <a:spcAft>
                <a:spcPts val="0"/>
              </a:spcAft>
            </a:pPr>
            <a:r>
              <a:rPr lang="en-US" dirty="0"/>
              <a:t>•Cross check data against reputable sources</a:t>
            </a:r>
          </a:p>
          <a:p>
            <a:pPr marL="0" indent="0">
              <a:spcBef>
                <a:spcPts val="0"/>
              </a:spcBef>
              <a:spcAft>
                <a:spcPts val="0"/>
              </a:spcAft>
              <a:buNone/>
            </a:pPr>
            <a:endParaRPr lang="en-US" dirty="0"/>
          </a:p>
          <a:p>
            <a:pPr>
              <a:spcBef>
                <a:spcPts val="0"/>
              </a:spcBef>
              <a:spcAft>
                <a:spcPts val="0"/>
              </a:spcAft>
            </a:pPr>
            <a:r>
              <a:rPr lang="en-US" dirty="0"/>
              <a:t>•Assess logic of arguments</a:t>
            </a:r>
          </a:p>
          <a:p>
            <a:pPr>
              <a:spcBef>
                <a:spcPts val="0"/>
              </a:spcBef>
              <a:spcAft>
                <a:spcPts val="0"/>
              </a:spcAft>
            </a:pPr>
            <a:endParaRPr lang="en-US" dirty="0"/>
          </a:p>
          <a:p>
            <a:pPr>
              <a:spcBef>
                <a:spcPts val="0"/>
              </a:spcBef>
              <a:spcAft>
                <a:spcPts val="0"/>
              </a:spcAft>
            </a:pPr>
            <a:r>
              <a:rPr lang="en-US" dirty="0"/>
              <a:t>•Check if site is satirical</a:t>
            </a:r>
          </a:p>
          <a:p>
            <a:pPr>
              <a:spcBef>
                <a:spcPts val="0"/>
              </a:spcBef>
              <a:spcAft>
                <a:spcPts val="0"/>
              </a:spcAft>
            </a:pPr>
            <a:endParaRPr lang="en-US" dirty="0"/>
          </a:p>
          <a:p>
            <a:pPr>
              <a:spcBef>
                <a:spcPts val="0"/>
              </a:spcBef>
              <a:spcAft>
                <a:spcPts val="0"/>
              </a:spcAft>
            </a:pPr>
            <a:r>
              <a:rPr lang="en-US" dirty="0"/>
              <a:t>•Be wary of emotionally provocative</a:t>
            </a:r>
          </a:p>
        </p:txBody>
      </p:sp>
    </p:spTree>
    <p:extLst>
      <p:ext uri="{BB962C8B-B14F-4D97-AF65-F5344CB8AC3E}">
        <p14:creationId xmlns:p14="http://schemas.microsoft.com/office/powerpoint/2010/main" val="4042290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lh4.googleusercontent.com/TYP02xgraad6X9L22as4Bd8WBXLkgFfzf9yoVVXOhNIbhiug2x8z9e2OoWZHTKzbfeKuEWpMjtJ_ZGNZN-YqXG252T-cGio5f4-NUugMdFhKGohRf8pTC7URWD_6Q7PUxzAwb1VIJD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83830" y="385720"/>
            <a:ext cx="8469442" cy="599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876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News</a:t>
            </a:r>
            <a:endParaRPr lang="en-US" dirty="0"/>
          </a:p>
        </p:txBody>
      </p:sp>
      <p:sp>
        <p:nvSpPr>
          <p:cNvPr id="3" name="Content Placeholder 2"/>
          <p:cNvSpPr>
            <a:spLocks noGrp="1"/>
          </p:cNvSpPr>
          <p:nvPr>
            <p:ph sz="half" idx="1"/>
          </p:nvPr>
        </p:nvSpPr>
        <p:spPr>
          <a:xfrm>
            <a:off x="818712" y="2293495"/>
            <a:ext cx="10169078" cy="3567555"/>
          </a:xfrm>
        </p:spPr>
        <p:txBody>
          <a:bodyPr>
            <a:normAutofit/>
          </a:bodyPr>
          <a:lstStyle/>
          <a:p>
            <a:r>
              <a:rPr lang="en-US" sz="2400" dirty="0" smtClean="0"/>
              <a:t>Good readers use text features to figure out what a passage is about before they even begin reading it.</a:t>
            </a:r>
          </a:p>
          <a:p>
            <a:r>
              <a:rPr lang="en-US" sz="2400" dirty="0" smtClean="0"/>
              <a:t>This strategy is called </a:t>
            </a:r>
            <a:r>
              <a:rPr lang="en-US" sz="2400" b="1" dirty="0" smtClean="0"/>
              <a:t>previewing.</a:t>
            </a:r>
          </a:p>
          <a:p>
            <a:r>
              <a:rPr lang="en-US" sz="2400" dirty="0" smtClean="0"/>
              <a:t>Previewing a text helps readers better understand it once they start reading.</a:t>
            </a:r>
            <a:endParaRPr lang="en-US" sz="2400" dirty="0"/>
          </a:p>
          <a:p>
            <a:r>
              <a:rPr lang="en-US" sz="2400" dirty="0" smtClean="0"/>
              <a:t>Previewing helps readers get a sense of what the text is about so they can focus on important information while they are reading.  </a:t>
            </a:r>
            <a:endParaRPr lang="en-US" sz="2400" dirty="0"/>
          </a:p>
        </p:txBody>
      </p:sp>
    </p:spTree>
    <p:extLst>
      <p:ext uri="{BB962C8B-B14F-4D97-AF65-F5344CB8AC3E}">
        <p14:creationId xmlns:p14="http://schemas.microsoft.com/office/powerpoint/2010/main" val="3760125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News </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237007118"/>
              </p:ext>
            </p:extLst>
          </p:nvPr>
        </p:nvGraphicFramePr>
        <p:xfrm>
          <a:off x="0" y="0"/>
          <a:ext cx="12192000" cy="7243766"/>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775340570"/>
                    </a:ext>
                  </a:extLst>
                </a:gridCol>
                <a:gridCol w="6096000">
                  <a:extLst>
                    <a:ext uri="{9D8B030D-6E8A-4147-A177-3AD203B41FA5}">
                      <a16:colId xmlns:a16="http://schemas.microsoft.com/office/drawing/2014/main" val="1823056901"/>
                    </a:ext>
                  </a:extLst>
                </a:gridCol>
              </a:tblGrid>
              <a:tr h="642938">
                <a:tc>
                  <a:txBody>
                    <a:bodyPr/>
                    <a:lstStyle/>
                    <a:p>
                      <a:pPr algn="ctr"/>
                      <a:r>
                        <a:rPr lang="en-US" dirty="0" smtClean="0"/>
                        <a:t>Text Feature</a:t>
                      </a:r>
                      <a:endParaRPr lang="en-US" dirty="0"/>
                    </a:p>
                  </a:txBody>
                  <a:tcPr/>
                </a:tc>
                <a:tc>
                  <a:txBody>
                    <a:bodyPr/>
                    <a:lstStyle/>
                    <a:p>
                      <a:pPr algn="ctr"/>
                      <a:r>
                        <a:rPr lang="en-US" dirty="0" smtClean="0"/>
                        <a:t>How it helps</a:t>
                      </a:r>
                      <a:endParaRPr lang="en-US" dirty="0"/>
                    </a:p>
                  </a:txBody>
                  <a:tcPr/>
                </a:tc>
                <a:extLst>
                  <a:ext uri="{0D108BD9-81ED-4DB2-BD59-A6C34878D82A}">
                    <a16:rowId xmlns:a16="http://schemas.microsoft.com/office/drawing/2014/main" val="997906339"/>
                  </a:ext>
                </a:extLst>
              </a:tr>
              <a:tr h="857250">
                <a:tc>
                  <a:txBody>
                    <a:bodyPr/>
                    <a:lstStyle/>
                    <a:p>
                      <a:pPr algn="ctr"/>
                      <a:r>
                        <a:rPr lang="en-US" dirty="0" smtClean="0"/>
                        <a:t>Title</a:t>
                      </a:r>
                      <a:endParaRPr lang="en-US" dirty="0"/>
                    </a:p>
                  </a:txBody>
                  <a:tcPr/>
                </a:tc>
                <a:tc>
                  <a:txBody>
                    <a:bodyPr/>
                    <a:lstStyle/>
                    <a:p>
                      <a:pPr marL="285750" indent="-285750">
                        <a:buFont typeface="Arial" panose="020B0604020202020204" pitchFamily="34" charset="0"/>
                        <a:buChar char="•"/>
                      </a:pPr>
                      <a:r>
                        <a:rPr lang="en-US" dirty="0" smtClean="0"/>
                        <a:t>Gives readers</a:t>
                      </a:r>
                      <a:r>
                        <a:rPr lang="en-US" baseline="0" dirty="0" smtClean="0"/>
                        <a:t> an idea of what the article will be about</a:t>
                      </a:r>
                    </a:p>
                    <a:p>
                      <a:pPr marL="285750" indent="-285750">
                        <a:buFont typeface="Arial" panose="020B0604020202020204" pitchFamily="34" charset="0"/>
                        <a:buChar char="•"/>
                      </a:pPr>
                      <a:r>
                        <a:rPr lang="en-US" baseline="0" dirty="0" smtClean="0"/>
                        <a:t>Can make predictions about the topic</a:t>
                      </a:r>
                    </a:p>
                  </a:txBody>
                  <a:tcPr/>
                </a:tc>
                <a:extLst>
                  <a:ext uri="{0D108BD9-81ED-4DB2-BD59-A6C34878D82A}">
                    <a16:rowId xmlns:a16="http://schemas.microsoft.com/office/drawing/2014/main" val="4251137244"/>
                  </a:ext>
                </a:extLst>
              </a:tr>
              <a:tr h="642938">
                <a:tc>
                  <a:txBody>
                    <a:bodyPr/>
                    <a:lstStyle/>
                    <a:p>
                      <a:pPr algn="ctr"/>
                      <a:r>
                        <a:rPr lang="en-US" dirty="0" smtClean="0"/>
                        <a:t>Headings</a:t>
                      </a:r>
                      <a:endParaRPr lang="en-US" dirty="0"/>
                    </a:p>
                  </a:txBody>
                  <a:tcPr/>
                </a:tc>
                <a:tc>
                  <a:txBody>
                    <a:bodyPr/>
                    <a:lstStyle/>
                    <a:p>
                      <a:pPr marL="285750" indent="-285750">
                        <a:buFont typeface="Arial" panose="020B0604020202020204" pitchFamily="34" charset="0"/>
                        <a:buChar char="•"/>
                      </a:pPr>
                      <a:r>
                        <a:rPr lang="en-US" dirty="0" smtClean="0"/>
                        <a:t>Introduce</a:t>
                      </a:r>
                      <a:r>
                        <a:rPr lang="en-US" baseline="0" dirty="0" smtClean="0"/>
                        <a:t> the topics within the article</a:t>
                      </a:r>
                    </a:p>
                    <a:p>
                      <a:pPr marL="285750" indent="-285750">
                        <a:buFont typeface="Arial" panose="020B0604020202020204" pitchFamily="34" charset="0"/>
                        <a:buChar char="•"/>
                      </a:pPr>
                      <a:r>
                        <a:rPr lang="en-US" baseline="0" dirty="0" smtClean="0"/>
                        <a:t>Make questions from headings to help with understanding the main ideas of each section</a:t>
                      </a:r>
                    </a:p>
                  </a:txBody>
                  <a:tcPr/>
                </a:tc>
                <a:extLst>
                  <a:ext uri="{0D108BD9-81ED-4DB2-BD59-A6C34878D82A}">
                    <a16:rowId xmlns:a16="http://schemas.microsoft.com/office/drawing/2014/main" val="4069588008"/>
                  </a:ext>
                </a:extLst>
              </a:tr>
              <a:tr h="857250">
                <a:tc>
                  <a:txBody>
                    <a:bodyPr/>
                    <a:lstStyle/>
                    <a:p>
                      <a:pPr algn="ctr"/>
                      <a:r>
                        <a:rPr lang="en-US" dirty="0" smtClean="0"/>
                        <a:t>Illustrations</a:t>
                      </a:r>
                      <a:endParaRPr lang="en-US" dirty="0"/>
                    </a:p>
                  </a:txBody>
                  <a:tcPr/>
                </a:tc>
                <a:tc>
                  <a:txBody>
                    <a:bodyPr/>
                    <a:lstStyle/>
                    <a:p>
                      <a:pPr marL="285750" indent="-285750">
                        <a:buFont typeface="Arial" panose="020B0604020202020204" pitchFamily="34" charset="0"/>
                        <a:buChar char="•"/>
                      </a:pPr>
                      <a:r>
                        <a:rPr lang="en-US" dirty="0" smtClean="0"/>
                        <a:t>Tell something about the article</a:t>
                      </a:r>
                    </a:p>
                    <a:p>
                      <a:pPr marL="285750" indent="-285750">
                        <a:buFont typeface="Arial" panose="020B0604020202020204" pitchFamily="34" charset="0"/>
                        <a:buChar char="•"/>
                      </a:pPr>
                      <a:r>
                        <a:rPr lang="en-US" dirty="0" smtClean="0"/>
                        <a:t>Help</a:t>
                      </a:r>
                      <a:r>
                        <a:rPr lang="en-US" baseline="0" dirty="0" smtClean="0"/>
                        <a:t> understand key ideas, often by simplifying ideas from the text</a:t>
                      </a:r>
                      <a:endParaRPr lang="en-US" dirty="0"/>
                    </a:p>
                  </a:txBody>
                  <a:tcPr/>
                </a:tc>
                <a:extLst>
                  <a:ext uri="{0D108BD9-81ED-4DB2-BD59-A6C34878D82A}">
                    <a16:rowId xmlns:a16="http://schemas.microsoft.com/office/drawing/2014/main" val="403047934"/>
                  </a:ext>
                </a:extLst>
              </a:tr>
              <a:tr h="642938">
                <a:tc>
                  <a:txBody>
                    <a:bodyPr/>
                    <a:lstStyle/>
                    <a:p>
                      <a:pPr algn="ctr"/>
                      <a:r>
                        <a:rPr lang="en-US" dirty="0" smtClean="0"/>
                        <a:t>Photographs</a:t>
                      </a:r>
                      <a:endParaRPr lang="en-US" dirty="0"/>
                    </a:p>
                  </a:txBody>
                  <a:tcPr/>
                </a:tc>
                <a:tc>
                  <a:txBody>
                    <a:bodyPr/>
                    <a:lstStyle/>
                    <a:p>
                      <a:pPr marL="285750" indent="-285750">
                        <a:buFont typeface="Arial" panose="020B0604020202020204" pitchFamily="34" charset="0"/>
                        <a:buChar char="•"/>
                      </a:pPr>
                      <a:r>
                        <a:rPr lang="en-US" dirty="0" smtClean="0"/>
                        <a:t>Show real objects or subjects</a:t>
                      </a:r>
                      <a:r>
                        <a:rPr lang="en-US" baseline="0" dirty="0" smtClean="0"/>
                        <a:t> in a real setting</a:t>
                      </a:r>
                      <a:endParaRPr lang="en-US" dirty="0"/>
                    </a:p>
                  </a:txBody>
                  <a:tcPr/>
                </a:tc>
                <a:extLst>
                  <a:ext uri="{0D108BD9-81ED-4DB2-BD59-A6C34878D82A}">
                    <a16:rowId xmlns:a16="http://schemas.microsoft.com/office/drawing/2014/main" val="919770361"/>
                  </a:ext>
                </a:extLst>
              </a:tr>
              <a:tr h="642938">
                <a:tc>
                  <a:txBody>
                    <a:bodyPr/>
                    <a:lstStyle/>
                    <a:p>
                      <a:pPr algn="ctr"/>
                      <a:r>
                        <a:rPr lang="en-US" dirty="0" smtClean="0"/>
                        <a:t>Caption</a:t>
                      </a:r>
                      <a:endParaRPr lang="en-US" dirty="0"/>
                    </a:p>
                  </a:txBody>
                  <a:tcPr/>
                </a:tc>
                <a:tc>
                  <a:txBody>
                    <a:bodyPr/>
                    <a:lstStyle/>
                    <a:p>
                      <a:pPr marL="285750" indent="-285750">
                        <a:buFont typeface="Arial" panose="020B0604020202020204" pitchFamily="34" charset="0"/>
                        <a:buChar char="•"/>
                      </a:pPr>
                      <a:r>
                        <a:rPr lang="en-US" dirty="0" smtClean="0"/>
                        <a:t>Explains</a:t>
                      </a:r>
                      <a:r>
                        <a:rPr lang="en-US" baseline="0" dirty="0" smtClean="0"/>
                        <a:t> what’s in the picture</a:t>
                      </a:r>
                    </a:p>
                    <a:p>
                      <a:pPr marL="285750" indent="-285750">
                        <a:buFont typeface="Arial" panose="020B0604020202020204" pitchFamily="34" charset="0"/>
                        <a:buChar char="•"/>
                      </a:pPr>
                      <a:r>
                        <a:rPr lang="en-US" baseline="0" dirty="0" smtClean="0"/>
                        <a:t>Usually summarizes 5 W’s and H</a:t>
                      </a:r>
                      <a:endParaRPr lang="en-US" dirty="0"/>
                    </a:p>
                  </a:txBody>
                  <a:tcPr/>
                </a:tc>
                <a:extLst>
                  <a:ext uri="{0D108BD9-81ED-4DB2-BD59-A6C34878D82A}">
                    <a16:rowId xmlns:a16="http://schemas.microsoft.com/office/drawing/2014/main" val="4129373312"/>
                  </a:ext>
                </a:extLst>
              </a:tr>
              <a:tr h="642938">
                <a:tc>
                  <a:txBody>
                    <a:bodyPr/>
                    <a:lstStyle/>
                    <a:p>
                      <a:pPr algn="ctr"/>
                      <a:r>
                        <a:rPr lang="en-US" dirty="0" smtClean="0"/>
                        <a:t>Sidebar</a:t>
                      </a:r>
                      <a:endParaRPr lang="en-US" dirty="0"/>
                    </a:p>
                  </a:txBody>
                  <a:tcPr/>
                </a:tc>
                <a:tc>
                  <a:txBody>
                    <a:bodyPr/>
                    <a:lstStyle/>
                    <a:p>
                      <a:pPr marL="285750" indent="-285750">
                        <a:buFont typeface="Arial" panose="020B0604020202020204" pitchFamily="34" charset="0"/>
                        <a:buChar char="•"/>
                      </a:pPr>
                      <a:r>
                        <a:rPr lang="en-US" dirty="0" smtClean="0"/>
                        <a:t>Contains</a:t>
                      </a:r>
                      <a:r>
                        <a:rPr lang="en-US" baseline="0" dirty="0" smtClean="0"/>
                        <a:t> an interesting fact (or set of facts) related to something in the article</a:t>
                      </a:r>
                      <a:endParaRPr lang="en-US" dirty="0"/>
                    </a:p>
                  </a:txBody>
                  <a:tcPr/>
                </a:tc>
                <a:extLst>
                  <a:ext uri="{0D108BD9-81ED-4DB2-BD59-A6C34878D82A}">
                    <a16:rowId xmlns:a16="http://schemas.microsoft.com/office/drawing/2014/main" val="3775863311"/>
                  </a:ext>
                </a:extLst>
              </a:tr>
              <a:tr h="642938">
                <a:tc>
                  <a:txBody>
                    <a:bodyPr/>
                    <a:lstStyle/>
                    <a:p>
                      <a:pPr algn="ctr"/>
                      <a:r>
                        <a:rPr lang="en-US" dirty="0" smtClean="0"/>
                        <a:t>Bold or italic</a:t>
                      </a:r>
                      <a:r>
                        <a:rPr lang="en-US" baseline="0" dirty="0" smtClean="0"/>
                        <a:t> print</a:t>
                      </a:r>
                      <a:endParaRPr lang="en-US" dirty="0"/>
                    </a:p>
                  </a:txBody>
                  <a:tcPr/>
                </a:tc>
                <a:tc>
                  <a:txBody>
                    <a:bodyPr/>
                    <a:lstStyle/>
                    <a:p>
                      <a:pPr marL="285750" indent="-285750">
                        <a:buFont typeface="Arial" panose="020B0604020202020204" pitchFamily="34" charset="0"/>
                        <a:buChar char="•"/>
                      </a:pPr>
                      <a:r>
                        <a:rPr lang="en-US" dirty="0" smtClean="0"/>
                        <a:t>Signals important</a:t>
                      </a:r>
                      <a:r>
                        <a:rPr lang="en-US" baseline="0" dirty="0" smtClean="0"/>
                        <a:t> information or new words</a:t>
                      </a:r>
                      <a:endParaRPr lang="en-US" dirty="0"/>
                    </a:p>
                  </a:txBody>
                  <a:tcPr/>
                </a:tc>
                <a:extLst>
                  <a:ext uri="{0D108BD9-81ED-4DB2-BD59-A6C34878D82A}">
                    <a16:rowId xmlns:a16="http://schemas.microsoft.com/office/drawing/2014/main" val="948805610"/>
                  </a:ext>
                </a:extLst>
              </a:tr>
              <a:tr h="642938">
                <a:tc>
                  <a:txBody>
                    <a:bodyPr/>
                    <a:lstStyle/>
                    <a:p>
                      <a:pPr algn="ctr"/>
                      <a:r>
                        <a:rPr lang="en-US" dirty="0" smtClean="0"/>
                        <a:t>Glossary</a:t>
                      </a:r>
                      <a:endParaRPr lang="en-US" dirty="0"/>
                    </a:p>
                  </a:txBody>
                  <a:tcPr/>
                </a:tc>
                <a:tc>
                  <a:txBody>
                    <a:bodyPr/>
                    <a:lstStyle/>
                    <a:p>
                      <a:pPr marL="285750" indent="-285750">
                        <a:buFont typeface="Arial" panose="020B0604020202020204" pitchFamily="34" charset="0"/>
                        <a:buChar char="•"/>
                      </a:pPr>
                      <a:r>
                        <a:rPr lang="en-US" dirty="0" smtClean="0"/>
                        <a:t>Defines new words</a:t>
                      </a:r>
                      <a:endParaRPr lang="en-US" dirty="0"/>
                    </a:p>
                  </a:txBody>
                  <a:tcPr/>
                </a:tc>
                <a:extLst>
                  <a:ext uri="{0D108BD9-81ED-4DB2-BD59-A6C34878D82A}">
                    <a16:rowId xmlns:a16="http://schemas.microsoft.com/office/drawing/2014/main" val="3679436288"/>
                  </a:ext>
                </a:extLst>
              </a:tr>
              <a:tr h="642938">
                <a:tc>
                  <a:txBody>
                    <a:bodyPr/>
                    <a:lstStyle/>
                    <a:p>
                      <a:pPr algn="ctr"/>
                      <a:r>
                        <a:rPr lang="en-US" dirty="0" smtClean="0"/>
                        <a:t>Diagram, chart,</a:t>
                      </a:r>
                      <a:r>
                        <a:rPr lang="en-US" baseline="0" dirty="0" smtClean="0"/>
                        <a:t> graph, table or map</a:t>
                      </a:r>
                      <a:endParaRPr lang="en-US" dirty="0"/>
                    </a:p>
                  </a:txBody>
                  <a:tcPr/>
                </a:tc>
                <a:tc>
                  <a:txBody>
                    <a:bodyPr/>
                    <a:lstStyle/>
                    <a:p>
                      <a:pPr marL="285750" indent="-285750">
                        <a:buFont typeface="Arial" panose="020B0604020202020204" pitchFamily="34" charset="0"/>
                        <a:buChar char="•"/>
                      </a:pPr>
                      <a:r>
                        <a:rPr lang="en-US" dirty="0" smtClean="0"/>
                        <a:t>Gives information in a visual way so it is quicker and easier to understand</a:t>
                      </a:r>
                      <a:endParaRPr lang="en-US" dirty="0"/>
                    </a:p>
                  </a:txBody>
                  <a:tcPr/>
                </a:tc>
                <a:extLst>
                  <a:ext uri="{0D108BD9-81ED-4DB2-BD59-A6C34878D82A}">
                    <a16:rowId xmlns:a16="http://schemas.microsoft.com/office/drawing/2014/main" val="3480750136"/>
                  </a:ext>
                </a:extLst>
              </a:tr>
            </a:tbl>
          </a:graphicData>
        </a:graphic>
      </p:graphicFrame>
    </p:spTree>
    <p:extLst>
      <p:ext uri="{BB962C8B-B14F-4D97-AF65-F5344CB8AC3E}">
        <p14:creationId xmlns:p14="http://schemas.microsoft.com/office/powerpoint/2010/main" val="2266596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Julie Payette</a:t>
            </a:r>
            <a:endParaRPr lang="en-US" dirty="0"/>
          </a:p>
        </p:txBody>
      </p:sp>
      <p:sp>
        <p:nvSpPr>
          <p:cNvPr id="3" name="Content Placeholder 2"/>
          <p:cNvSpPr>
            <a:spLocks noGrp="1"/>
          </p:cNvSpPr>
          <p:nvPr>
            <p:ph sz="half" idx="1"/>
          </p:nvPr>
        </p:nvSpPr>
        <p:spPr>
          <a:xfrm>
            <a:off x="810000" y="1997534"/>
            <a:ext cx="11023518" cy="3638763"/>
          </a:xfrm>
        </p:spPr>
        <p:txBody>
          <a:bodyPr/>
          <a:lstStyle/>
          <a:p>
            <a:r>
              <a:rPr lang="en-US" dirty="0" smtClean="0"/>
              <a:t>Preview Julie Payette article as a class. </a:t>
            </a:r>
          </a:p>
          <a:p>
            <a:r>
              <a:rPr lang="en-US" dirty="0" smtClean="0"/>
              <a:t>Record an example of what you learned from each text feature on a sheet of paper.  </a:t>
            </a:r>
          </a:p>
          <a:p>
            <a:endParaRPr lang="en-US" dirty="0"/>
          </a:p>
          <a:p>
            <a:endParaRPr lang="en-US"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40862199"/>
              </p:ext>
            </p:extLst>
          </p:nvPr>
        </p:nvGraphicFramePr>
        <p:xfrm>
          <a:off x="1702214" y="3912432"/>
          <a:ext cx="8491096" cy="2753266"/>
        </p:xfrm>
        <a:graphic>
          <a:graphicData uri="http://schemas.openxmlformats.org/drawingml/2006/table">
            <a:tbl>
              <a:tblPr firstRow="1" bandRow="1">
                <a:tableStyleId>{5C22544A-7EE6-4342-B048-85BDC9FD1C3A}</a:tableStyleId>
              </a:tblPr>
              <a:tblGrid>
                <a:gridCol w="4245548">
                  <a:extLst>
                    <a:ext uri="{9D8B030D-6E8A-4147-A177-3AD203B41FA5}">
                      <a16:colId xmlns:a16="http://schemas.microsoft.com/office/drawing/2014/main" val="400533528"/>
                    </a:ext>
                  </a:extLst>
                </a:gridCol>
                <a:gridCol w="4245548">
                  <a:extLst>
                    <a:ext uri="{9D8B030D-6E8A-4147-A177-3AD203B41FA5}">
                      <a16:colId xmlns:a16="http://schemas.microsoft.com/office/drawing/2014/main" val="4255605564"/>
                    </a:ext>
                  </a:extLst>
                </a:gridCol>
              </a:tblGrid>
              <a:tr h="650146">
                <a:tc>
                  <a:txBody>
                    <a:bodyPr/>
                    <a:lstStyle/>
                    <a:p>
                      <a:pPr algn="ctr"/>
                      <a:r>
                        <a:rPr lang="en-US" dirty="0" smtClean="0"/>
                        <a:t>Text Feature/</a:t>
                      </a:r>
                      <a:r>
                        <a:rPr lang="en-US" baseline="0" dirty="0" smtClean="0"/>
                        <a:t> Observation</a:t>
                      </a:r>
                      <a:endParaRPr lang="en-US" dirty="0"/>
                    </a:p>
                  </a:txBody>
                  <a:tcPr/>
                </a:tc>
                <a:tc>
                  <a:txBody>
                    <a:bodyPr/>
                    <a:lstStyle/>
                    <a:p>
                      <a:pPr algn="ctr"/>
                      <a:r>
                        <a:rPr lang="en-US" dirty="0" smtClean="0"/>
                        <a:t>What I learned from previewing</a:t>
                      </a:r>
                      <a:r>
                        <a:rPr lang="en-US" baseline="0" dirty="0" smtClean="0"/>
                        <a:t> the article</a:t>
                      </a:r>
                      <a:endParaRPr lang="en-US" dirty="0"/>
                    </a:p>
                  </a:txBody>
                  <a:tcPr/>
                </a:tc>
                <a:extLst>
                  <a:ext uri="{0D108BD9-81ED-4DB2-BD59-A6C34878D82A}">
                    <a16:rowId xmlns:a16="http://schemas.microsoft.com/office/drawing/2014/main" val="2407483869"/>
                  </a:ext>
                </a:extLst>
              </a:tr>
              <a:tr h="745663">
                <a:tc>
                  <a:txBody>
                    <a:bodyPr/>
                    <a:lstStyle/>
                    <a:p>
                      <a:r>
                        <a:rPr lang="en-US" dirty="0" smtClean="0"/>
                        <a:t>Title:</a:t>
                      </a:r>
                      <a:r>
                        <a:rPr lang="en-US" baseline="0" dirty="0" smtClean="0"/>
                        <a:t> A New Mission for Julie Payette</a:t>
                      </a:r>
                      <a:endParaRPr lang="en-US" dirty="0"/>
                    </a:p>
                  </a:txBody>
                  <a:tcPr/>
                </a:tc>
                <a:tc>
                  <a:txBody>
                    <a:bodyPr/>
                    <a:lstStyle/>
                    <a:p>
                      <a:pPr marL="285750" indent="-285750">
                        <a:buFontTx/>
                        <a:buChar char="-"/>
                      </a:pPr>
                      <a:r>
                        <a:rPr lang="en-US" dirty="0" smtClean="0"/>
                        <a:t>I think this article</a:t>
                      </a:r>
                      <a:r>
                        <a:rPr lang="en-US" baseline="0" dirty="0" smtClean="0"/>
                        <a:t> will be about Julie Payette.  </a:t>
                      </a:r>
                    </a:p>
                    <a:p>
                      <a:pPr marL="285750" indent="-285750">
                        <a:buFontTx/>
                        <a:buChar char="-"/>
                      </a:pPr>
                      <a:endParaRPr lang="en-US" dirty="0"/>
                    </a:p>
                  </a:txBody>
                  <a:tcPr/>
                </a:tc>
                <a:extLst>
                  <a:ext uri="{0D108BD9-81ED-4DB2-BD59-A6C34878D82A}">
                    <a16:rowId xmlns:a16="http://schemas.microsoft.com/office/drawing/2014/main" val="1890457636"/>
                  </a:ext>
                </a:extLst>
              </a:tr>
              <a:tr h="745663">
                <a:tc>
                  <a:txBody>
                    <a:bodyPr/>
                    <a:lstStyle/>
                    <a:p>
                      <a:r>
                        <a:rPr lang="en-US" dirty="0" smtClean="0"/>
                        <a:t>Illustration:</a:t>
                      </a:r>
                      <a:r>
                        <a:rPr lang="en-US" baseline="0" dirty="0" smtClean="0"/>
                        <a:t> A woman in a space suit. She has a Canadian flag patch on arm.  </a:t>
                      </a:r>
                    </a:p>
                    <a:p>
                      <a:endParaRPr lang="en-US" dirty="0"/>
                    </a:p>
                  </a:txBody>
                  <a:tcPr/>
                </a:tc>
                <a:tc>
                  <a:txBody>
                    <a:bodyPr/>
                    <a:lstStyle/>
                    <a:p>
                      <a:pPr marL="285750" indent="-285750">
                        <a:buFontTx/>
                        <a:buChar char="-"/>
                      </a:pPr>
                      <a:r>
                        <a:rPr lang="en-US" dirty="0" smtClean="0"/>
                        <a:t>Julie</a:t>
                      </a:r>
                      <a:r>
                        <a:rPr lang="en-US" baseline="0" dirty="0" smtClean="0"/>
                        <a:t> Payette is most likely a Canadian astronaut.  </a:t>
                      </a:r>
                      <a:endParaRPr lang="en-US" dirty="0"/>
                    </a:p>
                  </a:txBody>
                  <a:tcPr/>
                </a:tc>
                <a:extLst>
                  <a:ext uri="{0D108BD9-81ED-4DB2-BD59-A6C34878D82A}">
                    <a16:rowId xmlns:a16="http://schemas.microsoft.com/office/drawing/2014/main" val="1816613284"/>
                  </a:ext>
                </a:extLst>
              </a:tr>
            </a:tbl>
          </a:graphicData>
        </a:graphic>
      </p:graphicFrame>
    </p:spTree>
    <p:extLst>
      <p:ext uri="{BB962C8B-B14F-4D97-AF65-F5344CB8AC3E}">
        <p14:creationId xmlns:p14="http://schemas.microsoft.com/office/powerpoint/2010/main" val="289507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6561" y="550219"/>
            <a:ext cx="9106733" cy="970450"/>
          </a:xfrm>
        </p:spPr>
        <p:txBody>
          <a:bodyPr/>
          <a:lstStyle/>
          <a:p>
            <a:r>
              <a:rPr lang="en-US" sz="6600" dirty="0" smtClean="0">
                <a:solidFill>
                  <a:schemeClr val="accent1">
                    <a:lumMod val="50000"/>
                  </a:schemeClr>
                </a:solidFill>
              </a:rPr>
              <a:t>The 5</a:t>
            </a:r>
            <a:r>
              <a:rPr lang="en-US" sz="6600" dirty="0" smtClean="0"/>
              <a:t> </a:t>
            </a:r>
            <a:r>
              <a:rPr lang="en-US" sz="6600" dirty="0" smtClean="0">
                <a:solidFill>
                  <a:schemeClr val="accent6">
                    <a:lumMod val="75000"/>
                  </a:schemeClr>
                </a:solidFill>
              </a:rPr>
              <a:t>W</a:t>
            </a:r>
            <a:r>
              <a:rPr lang="en-US" sz="6600" dirty="0" smtClean="0">
                <a:solidFill>
                  <a:schemeClr val="accent1">
                    <a:lumMod val="50000"/>
                  </a:schemeClr>
                </a:solidFill>
              </a:rPr>
              <a:t>’s &amp;</a:t>
            </a:r>
            <a:r>
              <a:rPr lang="en-US" sz="6600" dirty="0" smtClean="0"/>
              <a:t> </a:t>
            </a:r>
            <a:r>
              <a:rPr lang="en-US" sz="6600" dirty="0" smtClean="0">
                <a:solidFill>
                  <a:schemeClr val="accent6">
                    <a:lumMod val="75000"/>
                  </a:schemeClr>
                </a:solidFill>
              </a:rPr>
              <a:t>H</a:t>
            </a:r>
            <a:r>
              <a:rPr lang="en-US" sz="6600" dirty="0" smtClean="0"/>
              <a:t> </a:t>
            </a:r>
            <a:r>
              <a:rPr lang="en-US" sz="6600" dirty="0" smtClean="0">
                <a:solidFill>
                  <a:schemeClr val="accent1">
                    <a:lumMod val="50000"/>
                  </a:schemeClr>
                </a:solidFill>
              </a:rPr>
              <a:t>Strategy</a:t>
            </a:r>
            <a:r>
              <a:rPr lang="en-US" sz="6600" dirty="0" smtClean="0"/>
              <a:t> </a:t>
            </a:r>
            <a:endParaRPr lang="en-US" sz="6600" dirty="0"/>
          </a:p>
        </p:txBody>
      </p:sp>
      <p:sp>
        <p:nvSpPr>
          <p:cNvPr id="4" name="TextBox 3"/>
          <p:cNvSpPr txBox="1"/>
          <p:nvPr/>
        </p:nvSpPr>
        <p:spPr>
          <a:xfrm>
            <a:off x="241182" y="2720933"/>
            <a:ext cx="2215167" cy="1015663"/>
          </a:xfrm>
          <a:prstGeom prst="rect">
            <a:avLst/>
          </a:prstGeom>
          <a:noFill/>
        </p:spPr>
        <p:txBody>
          <a:bodyPr wrap="square" rtlCol="0">
            <a:spAutoFit/>
          </a:bodyPr>
          <a:lstStyle/>
          <a:p>
            <a:pPr algn="ctr"/>
            <a:r>
              <a:rPr lang="en-US" sz="6000" b="1" dirty="0" smtClean="0">
                <a:solidFill>
                  <a:schemeClr val="accent6">
                    <a:lumMod val="75000"/>
                  </a:schemeClr>
                </a:solidFill>
              </a:rPr>
              <a:t>W</a:t>
            </a:r>
            <a:r>
              <a:rPr lang="en-US" sz="6000" b="1" dirty="0" smtClean="0"/>
              <a:t>HO </a:t>
            </a:r>
            <a:endParaRPr lang="en-US" sz="6000" b="1" dirty="0"/>
          </a:p>
        </p:txBody>
      </p:sp>
      <p:sp>
        <p:nvSpPr>
          <p:cNvPr id="5" name="TextBox 4"/>
          <p:cNvSpPr txBox="1"/>
          <p:nvPr/>
        </p:nvSpPr>
        <p:spPr>
          <a:xfrm>
            <a:off x="2154667" y="3286380"/>
            <a:ext cx="2849748" cy="1015663"/>
          </a:xfrm>
          <a:prstGeom prst="rect">
            <a:avLst/>
          </a:prstGeom>
          <a:noFill/>
        </p:spPr>
        <p:txBody>
          <a:bodyPr wrap="square" rtlCol="0">
            <a:spAutoFit/>
          </a:bodyPr>
          <a:lstStyle/>
          <a:p>
            <a:pPr algn="ctr"/>
            <a:r>
              <a:rPr lang="en-US" sz="6000" b="1" dirty="0" smtClean="0">
                <a:solidFill>
                  <a:schemeClr val="accent6">
                    <a:lumMod val="75000"/>
                  </a:schemeClr>
                </a:solidFill>
              </a:rPr>
              <a:t>W</a:t>
            </a:r>
            <a:r>
              <a:rPr lang="en-US" sz="6000" b="1" dirty="0" smtClean="0"/>
              <a:t>HAT </a:t>
            </a:r>
            <a:endParaRPr lang="en-US" sz="6000" b="1" dirty="0"/>
          </a:p>
        </p:txBody>
      </p:sp>
      <p:sp>
        <p:nvSpPr>
          <p:cNvPr id="6" name="TextBox 5"/>
          <p:cNvSpPr txBox="1"/>
          <p:nvPr/>
        </p:nvSpPr>
        <p:spPr>
          <a:xfrm>
            <a:off x="4679121" y="3851827"/>
            <a:ext cx="2630807" cy="1015663"/>
          </a:xfrm>
          <a:prstGeom prst="rect">
            <a:avLst/>
          </a:prstGeom>
          <a:noFill/>
        </p:spPr>
        <p:txBody>
          <a:bodyPr wrap="square" rtlCol="0">
            <a:spAutoFit/>
          </a:bodyPr>
          <a:lstStyle/>
          <a:p>
            <a:pPr algn="ctr"/>
            <a:r>
              <a:rPr lang="en-US" sz="6000" b="1" dirty="0" smtClean="0">
                <a:solidFill>
                  <a:schemeClr val="accent6">
                    <a:lumMod val="75000"/>
                  </a:schemeClr>
                </a:solidFill>
              </a:rPr>
              <a:t>W</a:t>
            </a:r>
            <a:r>
              <a:rPr lang="en-US" sz="6000" b="1" dirty="0" smtClean="0"/>
              <a:t>HEN </a:t>
            </a:r>
            <a:endParaRPr lang="en-US" sz="6000" b="1" dirty="0"/>
          </a:p>
        </p:txBody>
      </p:sp>
      <p:sp>
        <p:nvSpPr>
          <p:cNvPr id="7" name="TextBox 6"/>
          <p:cNvSpPr txBox="1"/>
          <p:nvPr/>
        </p:nvSpPr>
        <p:spPr>
          <a:xfrm>
            <a:off x="7083279" y="4359658"/>
            <a:ext cx="3004293" cy="1015663"/>
          </a:xfrm>
          <a:prstGeom prst="rect">
            <a:avLst/>
          </a:prstGeom>
          <a:noFill/>
        </p:spPr>
        <p:txBody>
          <a:bodyPr wrap="square" rtlCol="0">
            <a:spAutoFit/>
          </a:bodyPr>
          <a:lstStyle/>
          <a:p>
            <a:pPr algn="ctr"/>
            <a:r>
              <a:rPr lang="en-US" sz="6000" b="1" dirty="0" smtClean="0">
                <a:solidFill>
                  <a:schemeClr val="accent6">
                    <a:lumMod val="75000"/>
                  </a:schemeClr>
                </a:solidFill>
              </a:rPr>
              <a:t>W</a:t>
            </a:r>
            <a:r>
              <a:rPr lang="en-US" sz="6000" b="1" dirty="0" smtClean="0"/>
              <a:t>HERE </a:t>
            </a:r>
            <a:endParaRPr lang="en-US" sz="6000" b="1" dirty="0"/>
          </a:p>
        </p:txBody>
      </p:sp>
      <p:sp>
        <p:nvSpPr>
          <p:cNvPr id="8" name="TextBox 7"/>
          <p:cNvSpPr txBox="1"/>
          <p:nvPr/>
        </p:nvSpPr>
        <p:spPr>
          <a:xfrm>
            <a:off x="9834382" y="4867489"/>
            <a:ext cx="2215167" cy="1015663"/>
          </a:xfrm>
          <a:prstGeom prst="rect">
            <a:avLst/>
          </a:prstGeom>
          <a:noFill/>
        </p:spPr>
        <p:txBody>
          <a:bodyPr wrap="square" rtlCol="0">
            <a:spAutoFit/>
          </a:bodyPr>
          <a:lstStyle/>
          <a:p>
            <a:pPr algn="ctr"/>
            <a:r>
              <a:rPr lang="en-US" sz="6000" b="1" dirty="0" smtClean="0">
                <a:solidFill>
                  <a:schemeClr val="accent6">
                    <a:lumMod val="75000"/>
                  </a:schemeClr>
                </a:solidFill>
              </a:rPr>
              <a:t>W</a:t>
            </a:r>
            <a:r>
              <a:rPr lang="en-US" sz="6000" b="1" dirty="0" smtClean="0"/>
              <a:t>HY </a:t>
            </a:r>
            <a:endParaRPr lang="en-US" sz="6000" b="1"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82" y="272009"/>
            <a:ext cx="2345967" cy="1248660"/>
          </a:xfrm>
          <a:prstGeom prst="rect">
            <a:avLst/>
          </a:prstGeom>
        </p:spPr>
      </p:pic>
    </p:spTree>
    <p:extLst>
      <p:ext uri="{BB962C8B-B14F-4D97-AF65-F5344CB8AC3E}">
        <p14:creationId xmlns:p14="http://schemas.microsoft.com/office/powerpoint/2010/main" val="3908322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3497" y="3477294"/>
            <a:ext cx="4005329" cy="1505739"/>
          </a:xfrm>
        </p:spPr>
        <p:txBody>
          <a:bodyPr>
            <a:normAutofit lnSpcReduction="10000"/>
          </a:bodyPr>
          <a:lstStyle/>
          <a:p>
            <a:pPr marL="0" indent="0" algn="ctr">
              <a:buNone/>
            </a:pPr>
            <a:r>
              <a:rPr lang="en-US" sz="10000" b="1" dirty="0" smtClean="0">
                <a:solidFill>
                  <a:schemeClr val="accent6">
                    <a:lumMod val="75000"/>
                  </a:schemeClr>
                </a:solidFill>
              </a:rPr>
              <a:t>H</a:t>
            </a:r>
            <a:r>
              <a:rPr lang="en-US" sz="10000" b="1" dirty="0" smtClean="0"/>
              <a:t>OW</a:t>
            </a:r>
            <a:endParaRPr lang="en-US" sz="10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6056" y="3011500"/>
            <a:ext cx="3558861" cy="266914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82" y="272009"/>
            <a:ext cx="2345967" cy="1248660"/>
          </a:xfrm>
          <a:prstGeom prst="rect">
            <a:avLst/>
          </a:prstGeom>
        </p:spPr>
      </p:pic>
      <p:sp>
        <p:nvSpPr>
          <p:cNvPr id="8" name="Title 1"/>
          <p:cNvSpPr>
            <a:spLocks noGrp="1"/>
          </p:cNvSpPr>
          <p:nvPr>
            <p:ph type="title"/>
          </p:nvPr>
        </p:nvSpPr>
        <p:spPr>
          <a:xfrm>
            <a:off x="2756561" y="550219"/>
            <a:ext cx="9106733" cy="970450"/>
          </a:xfrm>
        </p:spPr>
        <p:txBody>
          <a:bodyPr/>
          <a:lstStyle/>
          <a:p>
            <a:r>
              <a:rPr lang="en-US" sz="6600" dirty="0" smtClean="0">
                <a:solidFill>
                  <a:schemeClr val="accent1">
                    <a:lumMod val="50000"/>
                  </a:schemeClr>
                </a:solidFill>
              </a:rPr>
              <a:t>The 5</a:t>
            </a:r>
            <a:r>
              <a:rPr lang="en-US" sz="6600" dirty="0" smtClean="0"/>
              <a:t> </a:t>
            </a:r>
            <a:r>
              <a:rPr lang="en-US" sz="6600" dirty="0" smtClean="0">
                <a:solidFill>
                  <a:schemeClr val="accent6">
                    <a:lumMod val="75000"/>
                  </a:schemeClr>
                </a:solidFill>
              </a:rPr>
              <a:t>W</a:t>
            </a:r>
            <a:r>
              <a:rPr lang="en-US" sz="6600" dirty="0" smtClean="0">
                <a:solidFill>
                  <a:schemeClr val="accent1">
                    <a:lumMod val="50000"/>
                  </a:schemeClr>
                </a:solidFill>
              </a:rPr>
              <a:t>’s &amp;</a:t>
            </a:r>
            <a:r>
              <a:rPr lang="en-US" sz="6600" dirty="0" smtClean="0"/>
              <a:t> </a:t>
            </a:r>
            <a:r>
              <a:rPr lang="en-US" sz="6600" dirty="0" smtClean="0">
                <a:solidFill>
                  <a:schemeClr val="accent6">
                    <a:lumMod val="75000"/>
                  </a:schemeClr>
                </a:solidFill>
              </a:rPr>
              <a:t>H</a:t>
            </a:r>
            <a:r>
              <a:rPr lang="en-US" sz="6600" dirty="0" smtClean="0"/>
              <a:t> </a:t>
            </a:r>
            <a:r>
              <a:rPr lang="en-US" sz="6600" dirty="0" smtClean="0">
                <a:solidFill>
                  <a:schemeClr val="accent1">
                    <a:lumMod val="50000"/>
                  </a:schemeClr>
                </a:solidFill>
              </a:rPr>
              <a:t>Strategy</a:t>
            </a:r>
            <a:r>
              <a:rPr lang="en-US" sz="6600" dirty="0" smtClean="0"/>
              <a:t> </a:t>
            </a:r>
            <a:endParaRPr lang="en-US" sz="6600" dirty="0"/>
          </a:p>
        </p:txBody>
      </p:sp>
    </p:spTree>
    <p:extLst>
      <p:ext uri="{BB962C8B-B14F-4D97-AF65-F5344CB8AC3E}">
        <p14:creationId xmlns:p14="http://schemas.microsoft.com/office/powerpoint/2010/main" val="1669477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Responses to “What is News?”</a:t>
            </a:r>
            <a:endParaRPr lang="en-US" dirty="0"/>
          </a:p>
        </p:txBody>
      </p:sp>
      <p:pic>
        <p:nvPicPr>
          <p:cNvPr id="4" name="Content Placeholder 3"/>
          <p:cNvPicPr>
            <a:picLocks noGrp="1" noChangeAspect="1"/>
          </p:cNvPicPr>
          <p:nvPr>
            <p:ph idx="1"/>
          </p:nvPr>
        </p:nvPicPr>
        <p:blipFill>
          <a:blip r:embed="rId2"/>
          <a:stretch>
            <a:fillRect/>
          </a:stretch>
        </p:blipFill>
        <p:spPr>
          <a:xfrm>
            <a:off x="6460762" y="1417638"/>
            <a:ext cx="3960526" cy="5247697"/>
          </a:xfrm>
          <a:prstGeom prst="rect">
            <a:avLst/>
          </a:prstGeom>
        </p:spPr>
      </p:pic>
      <p:sp>
        <p:nvSpPr>
          <p:cNvPr id="5" name="TextBox 4"/>
          <p:cNvSpPr txBox="1"/>
          <p:nvPr/>
        </p:nvSpPr>
        <p:spPr>
          <a:xfrm>
            <a:off x="524656" y="2443398"/>
            <a:ext cx="5231567" cy="4062651"/>
          </a:xfrm>
          <a:prstGeom prst="rect">
            <a:avLst/>
          </a:prstGeom>
          <a:noFill/>
        </p:spPr>
        <p:txBody>
          <a:bodyPr wrap="square" rtlCol="0">
            <a:spAutoFit/>
          </a:bodyPr>
          <a:lstStyle/>
          <a:p>
            <a:r>
              <a:rPr lang="en-US" sz="2400" dirty="0">
                <a:solidFill>
                  <a:schemeClr val="accent6"/>
                </a:solidFill>
              </a:rPr>
              <a:t>When a dog bites a man that is not news, but when a man bites a dog that is news.</a:t>
            </a:r>
          </a:p>
          <a:p>
            <a:r>
              <a:rPr lang="en-US" sz="1400" i="1" dirty="0"/>
              <a:t>Charles Anderson Dana, American journalist, </a:t>
            </a:r>
            <a:r>
              <a:rPr lang="en-US" sz="1400" i="1" dirty="0" smtClean="0"/>
              <a:t>1819-1897</a:t>
            </a:r>
          </a:p>
          <a:p>
            <a:endParaRPr lang="en-US" sz="1400" i="1" dirty="0"/>
          </a:p>
          <a:p>
            <a:r>
              <a:rPr lang="en-US" sz="2400" i="1" dirty="0">
                <a:solidFill>
                  <a:schemeClr val="accent6"/>
                </a:solidFill>
              </a:rPr>
              <a:t>Well, news is anything that's interesting, that relates to what's happening in the world, what's happening in areas of the culture that would be of interest to your audience. </a:t>
            </a:r>
          </a:p>
          <a:p>
            <a:r>
              <a:rPr lang="en-US" sz="1400" i="1" dirty="0"/>
              <a:t>Kurt </a:t>
            </a:r>
            <a:r>
              <a:rPr lang="en-US" sz="1400" i="1" dirty="0" err="1"/>
              <a:t>Loder</a:t>
            </a:r>
            <a:r>
              <a:rPr lang="en-US" sz="1400" i="1" dirty="0"/>
              <a:t>, American journalist, b. 1945</a:t>
            </a:r>
          </a:p>
        </p:txBody>
      </p:sp>
    </p:spTree>
    <p:extLst>
      <p:ext uri="{BB962C8B-B14F-4D97-AF65-F5344CB8AC3E}">
        <p14:creationId xmlns:p14="http://schemas.microsoft.com/office/powerpoint/2010/main" val="2071523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6456" y="2418141"/>
            <a:ext cx="8271753" cy="2862322"/>
          </a:xfrm>
          <a:prstGeom prst="rect">
            <a:avLst/>
          </a:prstGeom>
          <a:noFill/>
        </p:spPr>
        <p:txBody>
          <a:bodyPr wrap="square" rtlCol="0">
            <a:spAutoFit/>
          </a:bodyPr>
          <a:lstStyle/>
          <a:p>
            <a:pPr algn="ctr"/>
            <a:r>
              <a:rPr lang="en-US" sz="6000" b="1" dirty="0" smtClean="0">
                <a:solidFill>
                  <a:schemeClr val="accent6">
                    <a:lumMod val="75000"/>
                  </a:schemeClr>
                </a:solidFill>
              </a:rPr>
              <a:t>W</a:t>
            </a:r>
            <a:r>
              <a:rPr lang="en-US" sz="6000" b="1" dirty="0" smtClean="0"/>
              <a:t>HO needs to know about this current event?</a:t>
            </a:r>
            <a:endParaRPr lang="en-US" sz="60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5159" y="228595"/>
            <a:ext cx="2215779" cy="1471416"/>
          </a:xfrm>
          <a:prstGeom prst="rect">
            <a:avLst/>
          </a:prstGeom>
        </p:spPr>
      </p:pic>
      <p:sp>
        <p:nvSpPr>
          <p:cNvPr id="2" name="TextBox 1"/>
          <p:cNvSpPr txBox="1"/>
          <p:nvPr/>
        </p:nvSpPr>
        <p:spPr>
          <a:xfrm>
            <a:off x="2769262" y="5564537"/>
            <a:ext cx="7482321"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t>Who is the intended audience</a:t>
            </a:r>
            <a:endParaRPr lang="en-US" sz="3200" b="1" dirty="0"/>
          </a:p>
        </p:txBody>
      </p:sp>
    </p:spTree>
    <p:extLst>
      <p:ext uri="{BB962C8B-B14F-4D97-AF65-F5344CB8AC3E}">
        <p14:creationId xmlns:p14="http://schemas.microsoft.com/office/powerpoint/2010/main" val="2795291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823" y="2087463"/>
            <a:ext cx="11317573" cy="4770537"/>
          </a:xfrm>
          <a:prstGeom prst="rect">
            <a:avLst/>
          </a:prstGeom>
          <a:noFill/>
        </p:spPr>
        <p:txBody>
          <a:bodyPr wrap="square" rtlCol="0">
            <a:spAutoFit/>
          </a:bodyPr>
          <a:lstStyle/>
          <a:p>
            <a:pPr algn="ctr"/>
            <a:r>
              <a:rPr lang="en-US" sz="6000" b="1" dirty="0" smtClean="0">
                <a:solidFill>
                  <a:schemeClr val="accent6">
                    <a:lumMod val="75000"/>
                  </a:schemeClr>
                </a:solidFill>
              </a:rPr>
              <a:t>W</a:t>
            </a:r>
            <a:r>
              <a:rPr lang="en-US" sz="6000" b="1" dirty="0" smtClean="0"/>
              <a:t>HAT is this current event about?</a:t>
            </a:r>
          </a:p>
          <a:p>
            <a:pPr algn="ctr"/>
            <a:endParaRPr lang="en-US" sz="2400" b="1" dirty="0" smtClean="0"/>
          </a:p>
          <a:p>
            <a:pPr marL="857250" indent="-857250" algn="ctr">
              <a:buFont typeface="Arial" panose="020B0604020202020204" pitchFamily="34" charset="0"/>
              <a:buChar char="•"/>
            </a:pPr>
            <a:r>
              <a:rPr lang="en-US" sz="4000" b="1" dirty="0" smtClean="0"/>
              <a:t>Main ideas</a:t>
            </a:r>
          </a:p>
          <a:p>
            <a:pPr marL="857250" indent="-857250" algn="ctr">
              <a:buFont typeface="Arial" panose="020B0604020202020204" pitchFamily="34" charset="0"/>
              <a:buChar char="•"/>
            </a:pPr>
            <a:r>
              <a:rPr lang="en-US" sz="4000" b="1" dirty="0" smtClean="0"/>
              <a:t>Important supporting details</a:t>
            </a:r>
          </a:p>
          <a:p>
            <a:pPr marL="857250" indent="-857250" algn="ctr">
              <a:buFont typeface="Arial" panose="020B0604020202020204" pitchFamily="34" charset="0"/>
              <a:buChar char="•"/>
            </a:pPr>
            <a:r>
              <a:rPr lang="en-US" sz="4000" b="1" dirty="0" smtClean="0"/>
              <a:t>Important background knowledge needed to understand event</a:t>
            </a:r>
            <a:endParaRPr lang="en-US" sz="40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186" y="159027"/>
            <a:ext cx="2146747" cy="1632611"/>
          </a:xfrm>
          <a:prstGeom prst="rect">
            <a:avLst/>
          </a:prstGeom>
        </p:spPr>
      </p:pic>
    </p:spTree>
    <p:extLst>
      <p:ext uri="{BB962C8B-B14F-4D97-AF65-F5344CB8AC3E}">
        <p14:creationId xmlns:p14="http://schemas.microsoft.com/office/powerpoint/2010/main" val="3890289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7775" y="3419706"/>
            <a:ext cx="8271753" cy="1938992"/>
          </a:xfrm>
          <a:prstGeom prst="rect">
            <a:avLst/>
          </a:prstGeom>
          <a:noFill/>
        </p:spPr>
        <p:txBody>
          <a:bodyPr wrap="square" rtlCol="0">
            <a:spAutoFit/>
          </a:bodyPr>
          <a:lstStyle/>
          <a:p>
            <a:pPr algn="ctr"/>
            <a:r>
              <a:rPr lang="en-US" sz="6000" b="1" dirty="0" smtClean="0">
                <a:solidFill>
                  <a:schemeClr val="accent6">
                    <a:lumMod val="75000"/>
                  </a:schemeClr>
                </a:solidFill>
              </a:rPr>
              <a:t>W</a:t>
            </a:r>
            <a:r>
              <a:rPr lang="en-US" sz="6000" b="1" dirty="0" smtClean="0"/>
              <a:t>HEN did this event happen?</a:t>
            </a:r>
            <a:endParaRPr lang="en-US" sz="60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6909" y="207714"/>
            <a:ext cx="1201469" cy="1601960"/>
          </a:xfrm>
          <a:prstGeom prst="rect">
            <a:avLst/>
          </a:prstGeom>
        </p:spPr>
      </p:pic>
      <p:pic>
        <p:nvPicPr>
          <p:cNvPr id="2050" name="Picture 2" descr="Image result for times square ball 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9934" y="207713"/>
            <a:ext cx="2597103" cy="15777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amous cloc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2391" y="207714"/>
            <a:ext cx="2420907" cy="16019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mayan calend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003" y="182035"/>
            <a:ext cx="2137893" cy="1603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492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5612" y="3371178"/>
            <a:ext cx="10676586" cy="1938992"/>
          </a:xfrm>
          <a:prstGeom prst="rect">
            <a:avLst/>
          </a:prstGeom>
          <a:noFill/>
        </p:spPr>
        <p:txBody>
          <a:bodyPr wrap="square" rtlCol="0">
            <a:spAutoFit/>
          </a:bodyPr>
          <a:lstStyle/>
          <a:p>
            <a:pPr algn="ctr"/>
            <a:r>
              <a:rPr lang="en-US" sz="6000" b="1" dirty="0" smtClean="0">
                <a:solidFill>
                  <a:schemeClr val="accent6">
                    <a:lumMod val="75000"/>
                  </a:schemeClr>
                </a:solidFill>
              </a:rPr>
              <a:t>W</a:t>
            </a:r>
            <a:r>
              <a:rPr lang="en-US" sz="6000" b="1" dirty="0" smtClean="0"/>
              <a:t>HERE did this event occur? </a:t>
            </a:r>
          </a:p>
          <a:p>
            <a:pPr algn="ctr"/>
            <a:r>
              <a:rPr lang="en-US" sz="6000" b="1" dirty="0" smtClean="0"/>
              <a:t>(Location – Be specific)</a:t>
            </a:r>
            <a:endParaRPr lang="en-US" sz="6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612" y="180305"/>
            <a:ext cx="3216559" cy="1596843"/>
          </a:xfrm>
          <a:prstGeom prst="rect">
            <a:avLst/>
          </a:prstGeom>
        </p:spPr>
      </p:pic>
    </p:spTree>
    <p:extLst>
      <p:ext uri="{BB962C8B-B14F-4D97-AF65-F5344CB8AC3E}">
        <p14:creationId xmlns:p14="http://schemas.microsoft.com/office/powerpoint/2010/main" val="3622563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8654" y="3122473"/>
            <a:ext cx="10766738" cy="1938992"/>
          </a:xfrm>
          <a:prstGeom prst="rect">
            <a:avLst/>
          </a:prstGeom>
          <a:noFill/>
        </p:spPr>
        <p:txBody>
          <a:bodyPr wrap="square" rtlCol="0">
            <a:spAutoFit/>
          </a:bodyPr>
          <a:lstStyle/>
          <a:p>
            <a:pPr algn="ctr"/>
            <a:r>
              <a:rPr lang="en-US" sz="6000" b="1" dirty="0" smtClean="0">
                <a:solidFill>
                  <a:srgbClr val="FF0000"/>
                </a:solidFill>
              </a:rPr>
              <a:t>W</a:t>
            </a:r>
            <a:r>
              <a:rPr lang="en-US" sz="6000" b="1" dirty="0" smtClean="0"/>
              <a:t>HY is this event important and newsworthy? </a:t>
            </a:r>
            <a:endParaRPr lang="en-US" sz="6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5215" y="4293453"/>
            <a:ext cx="1791843" cy="230822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041" y="283334"/>
            <a:ext cx="2974689" cy="1442433"/>
          </a:xfrm>
          <a:prstGeom prst="rect">
            <a:avLst/>
          </a:prstGeom>
        </p:spPr>
      </p:pic>
    </p:spTree>
    <p:extLst>
      <p:ext uri="{BB962C8B-B14F-4D97-AF65-F5344CB8AC3E}">
        <p14:creationId xmlns:p14="http://schemas.microsoft.com/office/powerpoint/2010/main" val="838003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5916" y="2624203"/>
            <a:ext cx="10341735" cy="3785652"/>
          </a:xfrm>
          <a:prstGeom prst="rect">
            <a:avLst/>
          </a:prstGeom>
          <a:noFill/>
        </p:spPr>
        <p:txBody>
          <a:bodyPr wrap="square" rtlCol="0">
            <a:spAutoFit/>
          </a:bodyPr>
          <a:lstStyle/>
          <a:p>
            <a:pPr algn="ctr"/>
            <a:r>
              <a:rPr lang="en-US" sz="4800" b="1" dirty="0" smtClean="0">
                <a:solidFill>
                  <a:schemeClr val="accent6">
                    <a:lumMod val="75000"/>
                  </a:schemeClr>
                </a:solidFill>
              </a:rPr>
              <a:t>H</a:t>
            </a:r>
            <a:r>
              <a:rPr lang="en-US" sz="4800" b="1" dirty="0" smtClean="0"/>
              <a:t>OW do you feel about this event?</a:t>
            </a:r>
            <a:r>
              <a:rPr lang="en-US" sz="4800" b="1" dirty="0"/>
              <a:t> </a:t>
            </a:r>
            <a:endParaRPr lang="en-US" sz="4800" b="1" dirty="0" smtClean="0"/>
          </a:p>
          <a:p>
            <a:pPr algn="ctr"/>
            <a:endParaRPr lang="en-US" sz="4800" b="1" dirty="0" smtClean="0"/>
          </a:p>
          <a:p>
            <a:pPr algn="ctr"/>
            <a:r>
              <a:rPr lang="en-US" sz="4800" b="1" dirty="0" smtClean="0">
                <a:solidFill>
                  <a:schemeClr val="accent6">
                    <a:lumMod val="75000"/>
                  </a:schemeClr>
                </a:solidFill>
              </a:rPr>
              <a:t>H</a:t>
            </a:r>
            <a:r>
              <a:rPr lang="en-US" sz="4800" b="1" dirty="0" smtClean="0"/>
              <a:t>OW do other interested parties feel about this event?</a:t>
            </a:r>
          </a:p>
        </p:txBody>
      </p:sp>
      <p:pic>
        <p:nvPicPr>
          <p:cNvPr id="3074" name="Picture 2" descr="Image result for inkblot t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916" y="118378"/>
            <a:ext cx="2471715" cy="16412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inkblot t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0710" y="118378"/>
            <a:ext cx="2426941" cy="16412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inkblot t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5722" y="118378"/>
            <a:ext cx="2106287" cy="164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5660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igmund freu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5161" y="919534"/>
            <a:ext cx="3684844" cy="518505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381940" y="457198"/>
            <a:ext cx="3724142" cy="1339405"/>
          </a:xfrm>
        </p:spPr>
        <p:txBody>
          <a:bodyPr>
            <a:normAutofit fontScale="92500" lnSpcReduction="20000"/>
          </a:bodyPr>
          <a:lstStyle/>
          <a:p>
            <a:pPr marL="0" indent="0" algn="ctr">
              <a:buNone/>
            </a:pPr>
            <a:r>
              <a:rPr lang="en-US" sz="10000" b="1" dirty="0" smtClean="0">
                <a:solidFill>
                  <a:schemeClr val="accent6">
                    <a:lumMod val="75000"/>
                  </a:schemeClr>
                </a:solidFill>
              </a:rPr>
              <a:t>H</a:t>
            </a:r>
            <a:r>
              <a:rPr lang="en-US" sz="10000" b="1" dirty="0" smtClean="0"/>
              <a:t>OW</a:t>
            </a:r>
            <a:endParaRPr lang="en-US" sz="10000" b="1" dirty="0"/>
          </a:p>
        </p:txBody>
      </p:sp>
      <p:sp>
        <p:nvSpPr>
          <p:cNvPr id="5" name="TextBox 4"/>
          <p:cNvSpPr txBox="1"/>
          <p:nvPr/>
        </p:nvSpPr>
        <p:spPr>
          <a:xfrm>
            <a:off x="5544354" y="6272012"/>
            <a:ext cx="6366457" cy="338554"/>
          </a:xfrm>
          <a:prstGeom prst="rect">
            <a:avLst/>
          </a:prstGeom>
          <a:noFill/>
        </p:spPr>
        <p:txBody>
          <a:bodyPr wrap="square" rtlCol="0">
            <a:spAutoFit/>
          </a:bodyPr>
          <a:lstStyle/>
          <a:p>
            <a:r>
              <a:rPr lang="en-US" sz="1600" dirty="0" smtClean="0"/>
              <a:t>http://www.biography.com/people/sigmund-freud-9302400</a:t>
            </a:r>
            <a:endParaRPr lang="en-US" sz="1600" dirty="0"/>
          </a:p>
        </p:txBody>
      </p:sp>
      <p:sp>
        <p:nvSpPr>
          <p:cNvPr id="8" name="TextBox 7"/>
          <p:cNvSpPr txBox="1"/>
          <p:nvPr/>
        </p:nvSpPr>
        <p:spPr>
          <a:xfrm>
            <a:off x="1014446" y="2867266"/>
            <a:ext cx="5022760" cy="2862322"/>
          </a:xfrm>
          <a:prstGeom prst="rect">
            <a:avLst/>
          </a:prstGeom>
          <a:noFill/>
        </p:spPr>
        <p:txBody>
          <a:bodyPr wrap="square" rtlCol="0">
            <a:spAutoFit/>
          </a:bodyPr>
          <a:lstStyle/>
          <a:p>
            <a:r>
              <a:rPr lang="en-US" sz="2000" i="1" dirty="0" smtClean="0"/>
              <a:t>“Words </a:t>
            </a:r>
            <a:r>
              <a:rPr lang="en-US" sz="2000" i="1" dirty="0"/>
              <a:t>have a magical power. They can bring either the greatest happiness or deepest despair; they can transfer knowledge from teacher to student; words enable the orator to sway his audience and dictate its decisions. Words are capable of arousing the strongest emotions and prompting all men’s actions</a:t>
            </a:r>
            <a:r>
              <a:rPr lang="en-US" sz="2000" i="1" dirty="0" smtClean="0"/>
              <a:t>.”</a:t>
            </a:r>
            <a:endParaRPr lang="en-US" sz="2000" dirty="0"/>
          </a:p>
        </p:txBody>
      </p:sp>
      <p:pic>
        <p:nvPicPr>
          <p:cNvPr id="4100" name="Picture 4" descr="Image result for sigmund freud iceberg the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32" y="178998"/>
            <a:ext cx="1176829" cy="161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667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Responses to “What is News?”</a:t>
            </a:r>
            <a:endParaRPr lang="en-US" dirty="0"/>
          </a:p>
        </p:txBody>
      </p:sp>
      <p:sp>
        <p:nvSpPr>
          <p:cNvPr id="5" name="TextBox 4"/>
          <p:cNvSpPr txBox="1"/>
          <p:nvPr/>
        </p:nvSpPr>
        <p:spPr>
          <a:xfrm>
            <a:off x="810000" y="2098623"/>
            <a:ext cx="10073390" cy="4708981"/>
          </a:xfrm>
          <a:prstGeom prst="rect">
            <a:avLst/>
          </a:prstGeom>
          <a:noFill/>
        </p:spPr>
        <p:txBody>
          <a:bodyPr wrap="square" rtlCol="0">
            <a:spAutoFit/>
          </a:bodyPr>
          <a:lstStyle/>
          <a:p>
            <a:r>
              <a:rPr lang="en-US" sz="2400" dirty="0">
                <a:solidFill>
                  <a:schemeClr val="accent6"/>
                </a:solidFill>
              </a:rPr>
              <a:t>What you see is news, what you know is background, what you feel is opinion</a:t>
            </a:r>
            <a:r>
              <a:rPr lang="en-US" dirty="0">
                <a:solidFill>
                  <a:schemeClr val="accent6"/>
                </a:solidFill>
              </a:rPr>
              <a:t>.</a:t>
            </a:r>
          </a:p>
          <a:p>
            <a:r>
              <a:rPr lang="en-US" sz="1400" dirty="0"/>
              <a:t>Lester Markel, American journalist, </a:t>
            </a:r>
            <a:r>
              <a:rPr lang="en-US" sz="1400" dirty="0" smtClean="0"/>
              <a:t>1894-1977</a:t>
            </a:r>
          </a:p>
          <a:p>
            <a:endParaRPr lang="en-US" sz="2000" dirty="0"/>
          </a:p>
          <a:p>
            <a:r>
              <a:rPr lang="en-US" sz="2400" dirty="0">
                <a:solidFill>
                  <a:schemeClr val="accent6"/>
                </a:solidFill>
              </a:rPr>
              <a:t>Put it before them briefly so they will read it, clearly so they will appreciate it, picturesquely so they will remember it and, above all, accurately so they will be guided by its light.</a:t>
            </a:r>
          </a:p>
          <a:p>
            <a:r>
              <a:rPr lang="en-US" sz="1600" dirty="0"/>
              <a:t>Joseph Pulitzer, American publisher, </a:t>
            </a:r>
            <a:r>
              <a:rPr lang="en-US" sz="1600" dirty="0" smtClean="0"/>
              <a:t>1847-1911</a:t>
            </a:r>
          </a:p>
          <a:p>
            <a:endParaRPr lang="en-US" sz="1400" dirty="0"/>
          </a:p>
          <a:p>
            <a:r>
              <a:rPr lang="en-US" sz="2400" dirty="0">
                <a:solidFill>
                  <a:schemeClr val="accent6"/>
                </a:solidFill>
              </a:rPr>
              <a:t>News is anything that makes a reader say, `Gee Whiz'!</a:t>
            </a:r>
          </a:p>
          <a:p>
            <a:r>
              <a:rPr lang="en-US" sz="1600" dirty="0"/>
              <a:t>Arthur </a:t>
            </a:r>
            <a:r>
              <a:rPr lang="en-US" sz="1600" dirty="0" err="1"/>
              <a:t>MacEwen</a:t>
            </a:r>
            <a:r>
              <a:rPr lang="en-US" sz="1600" dirty="0"/>
              <a:t>, American </a:t>
            </a:r>
            <a:r>
              <a:rPr lang="en-US" sz="1600" dirty="0" smtClean="0"/>
              <a:t>editor</a:t>
            </a:r>
          </a:p>
          <a:p>
            <a:endParaRPr lang="en-US" sz="2800" dirty="0">
              <a:solidFill>
                <a:schemeClr val="accent6"/>
              </a:solidFill>
            </a:endParaRPr>
          </a:p>
          <a:p>
            <a:r>
              <a:rPr lang="en-US" sz="2400" dirty="0">
                <a:solidFill>
                  <a:schemeClr val="accent6"/>
                </a:solidFill>
              </a:rPr>
              <a:t>The real news is bad news.</a:t>
            </a:r>
          </a:p>
          <a:p>
            <a:r>
              <a:rPr lang="en-US" sz="1600" dirty="0"/>
              <a:t>Marshall </a:t>
            </a:r>
            <a:r>
              <a:rPr lang="en-US" sz="1600" dirty="0" err="1"/>
              <a:t>Mcluhan</a:t>
            </a:r>
            <a:r>
              <a:rPr lang="en-US" sz="1600" dirty="0"/>
              <a:t>, Canadian communications theorist, 1911-1980 </a:t>
            </a:r>
          </a:p>
        </p:txBody>
      </p:sp>
    </p:spTree>
    <p:extLst>
      <p:ext uri="{BB962C8B-B14F-4D97-AF65-F5344CB8AC3E}">
        <p14:creationId xmlns:p14="http://schemas.microsoft.com/office/powerpoint/2010/main" val="4188633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News?</a:t>
            </a:r>
            <a:endParaRPr lang="en-US" dirty="0"/>
          </a:p>
        </p:txBody>
      </p:sp>
      <p:sp>
        <p:nvSpPr>
          <p:cNvPr id="3" name="Content Placeholder 2"/>
          <p:cNvSpPr>
            <a:spLocks noGrp="1"/>
          </p:cNvSpPr>
          <p:nvPr>
            <p:ph idx="1"/>
          </p:nvPr>
        </p:nvSpPr>
        <p:spPr>
          <a:xfrm>
            <a:off x="818711" y="2222287"/>
            <a:ext cx="11173419" cy="4358395"/>
          </a:xfrm>
        </p:spPr>
        <p:txBody>
          <a:bodyPr>
            <a:normAutofit fontScale="85000" lnSpcReduction="20000"/>
          </a:bodyPr>
          <a:lstStyle/>
          <a:p>
            <a:r>
              <a:rPr lang="en-US" sz="2400" dirty="0"/>
              <a:t>The definition of news has changed over time.</a:t>
            </a:r>
          </a:p>
          <a:p>
            <a:endParaRPr lang="en-US" sz="2400" dirty="0"/>
          </a:p>
          <a:p>
            <a:r>
              <a:rPr lang="en-US" sz="2400" dirty="0"/>
              <a:t>News was once only “hard news” or events</a:t>
            </a:r>
            <a:r>
              <a:rPr lang="en-US" sz="2400" dirty="0" smtClean="0"/>
              <a:t>.</a:t>
            </a:r>
          </a:p>
          <a:p>
            <a:pPr lvl="1"/>
            <a:r>
              <a:rPr lang="en-US" altLang="en-US" sz="2400" dirty="0" smtClean="0">
                <a:latin typeface="Arial" panose="020B0604020202020204" pitchFamily="34" charset="0"/>
              </a:rPr>
              <a:t>Government activity</a:t>
            </a:r>
          </a:p>
          <a:p>
            <a:pPr lvl="1"/>
            <a:r>
              <a:rPr lang="en-US" altLang="en-US" sz="2400" dirty="0" smtClean="0">
                <a:latin typeface="Arial" panose="020B0604020202020204" pitchFamily="34" charset="0"/>
              </a:rPr>
              <a:t>Political </a:t>
            </a:r>
            <a:r>
              <a:rPr lang="en-US" altLang="en-US" sz="2400" dirty="0">
                <a:latin typeface="Arial" panose="020B0604020202020204" pitchFamily="34" charset="0"/>
              </a:rPr>
              <a:t>debates, elections</a:t>
            </a:r>
          </a:p>
          <a:p>
            <a:pPr lvl="1"/>
            <a:r>
              <a:rPr lang="en-US" altLang="en-US" sz="2400" dirty="0">
                <a:latin typeface="Arial" panose="020B0604020202020204" pitchFamily="34" charset="0"/>
              </a:rPr>
              <a:t>Social issues</a:t>
            </a:r>
          </a:p>
          <a:p>
            <a:pPr lvl="1"/>
            <a:r>
              <a:rPr lang="en-US" altLang="en-US" sz="2400" dirty="0">
                <a:latin typeface="Arial" panose="020B0604020202020204" pitchFamily="34" charset="0"/>
              </a:rPr>
              <a:t>Violent weather</a:t>
            </a:r>
          </a:p>
          <a:p>
            <a:pPr lvl="1"/>
            <a:r>
              <a:rPr lang="en-US" altLang="en-US" sz="2400" dirty="0">
                <a:latin typeface="Arial" panose="020B0604020202020204" pitchFamily="34" charset="0"/>
              </a:rPr>
              <a:t>Speeches</a:t>
            </a:r>
          </a:p>
          <a:p>
            <a:pPr lvl="1"/>
            <a:r>
              <a:rPr lang="en-US" altLang="en-US" sz="2400" dirty="0">
                <a:latin typeface="Arial" panose="020B0604020202020204" pitchFamily="34" charset="0"/>
              </a:rPr>
              <a:t>Auto or airplane accidents</a:t>
            </a:r>
          </a:p>
          <a:p>
            <a:pPr lvl="1"/>
            <a:r>
              <a:rPr lang="en-US" altLang="en-US" sz="2400" dirty="0">
                <a:latin typeface="Arial" panose="020B0604020202020204" pitchFamily="34" charset="0"/>
              </a:rPr>
              <a:t>Press conferences</a:t>
            </a:r>
          </a:p>
          <a:p>
            <a:pPr lvl="1"/>
            <a:r>
              <a:rPr lang="en-US" altLang="en-US" sz="2400" dirty="0">
                <a:latin typeface="Arial" panose="020B0604020202020204" pitchFamily="34" charset="0"/>
              </a:rPr>
              <a:t>Births, marriages, deaths</a:t>
            </a:r>
          </a:p>
          <a:p>
            <a:endParaRPr lang="en-US" dirty="0"/>
          </a:p>
        </p:txBody>
      </p:sp>
    </p:spTree>
    <p:extLst>
      <p:ext uri="{BB962C8B-B14F-4D97-AF65-F5344CB8AC3E}">
        <p14:creationId xmlns:p14="http://schemas.microsoft.com/office/powerpoint/2010/main" val="2004331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news currently defined?</a:t>
            </a:r>
            <a:endParaRPr lang="en-US" dirty="0"/>
          </a:p>
        </p:txBody>
      </p:sp>
      <p:sp>
        <p:nvSpPr>
          <p:cNvPr id="3" name="Content Placeholder 2"/>
          <p:cNvSpPr>
            <a:spLocks noGrp="1"/>
          </p:cNvSpPr>
          <p:nvPr>
            <p:ph idx="1"/>
          </p:nvPr>
        </p:nvSpPr>
        <p:spPr/>
        <p:txBody>
          <a:bodyPr>
            <a:normAutofit/>
          </a:bodyPr>
          <a:lstStyle/>
          <a:p>
            <a:r>
              <a:rPr lang="en-US" sz="2400" dirty="0"/>
              <a:t>News still means “hard news,” but it also </a:t>
            </a:r>
            <a:r>
              <a:rPr lang="en-US" sz="2400" dirty="0" smtClean="0"/>
              <a:t>includes:</a:t>
            </a:r>
            <a:endParaRPr lang="en-US" sz="2400" dirty="0"/>
          </a:p>
          <a:p>
            <a:pPr>
              <a:buFont typeface="Wingdings" panose="05000000000000000000" pitchFamily="2" charset="2"/>
              <a:buChar char="§"/>
            </a:pPr>
            <a:r>
              <a:rPr lang="en-US" sz="2400" dirty="0"/>
              <a:t>trends, like ways to “go green” (to be environmentally friendly) or new uses of technology; </a:t>
            </a:r>
          </a:p>
          <a:p>
            <a:pPr>
              <a:buFont typeface="Wingdings" panose="05000000000000000000" pitchFamily="2" charset="2"/>
              <a:buChar char="§"/>
            </a:pPr>
            <a:r>
              <a:rPr lang="en-US" sz="2400" dirty="0"/>
              <a:t>lifestyle choices, like ways to add exercise to a person’s daily routine or to eliminate stress;</a:t>
            </a:r>
          </a:p>
          <a:p>
            <a:pPr>
              <a:buFont typeface="Wingdings" panose="05000000000000000000" pitchFamily="2" charset="2"/>
              <a:buChar char="§"/>
            </a:pPr>
            <a:r>
              <a:rPr lang="en-US" sz="2400" dirty="0" smtClean="0"/>
              <a:t>fashion</a:t>
            </a:r>
            <a:r>
              <a:rPr lang="en-US" sz="2400" dirty="0"/>
              <a:t>, like the effects of </a:t>
            </a:r>
            <a:r>
              <a:rPr lang="en-US" sz="2400" dirty="0" smtClean="0"/>
              <a:t>high heels </a:t>
            </a:r>
            <a:r>
              <a:rPr lang="en-US" sz="2400" dirty="0"/>
              <a:t>on feet</a:t>
            </a:r>
            <a:r>
              <a:rPr lang="en-US" sz="2400" dirty="0" smtClean="0"/>
              <a:t>;</a:t>
            </a:r>
          </a:p>
          <a:p>
            <a:pPr>
              <a:buFont typeface="Wingdings" panose="05000000000000000000" pitchFamily="2" charset="2"/>
              <a:buChar char="§"/>
            </a:pPr>
            <a:r>
              <a:rPr lang="en-US" sz="2400" dirty="0" smtClean="0"/>
              <a:t>sports, like the enforcement of a zero-tolerance policy on slashes.</a:t>
            </a:r>
          </a:p>
        </p:txBody>
      </p:sp>
    </p:spTree>
    <p:extLst>
      <p:ext uri="{BB962C8B-B14F-4D97-AF65-F5344CB8AC3E}">
        <p14:creationId xmlns:p14="http://schemas.microsoft.com/office/powerpoint/2010/main" val="50060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and why has news changed?</a:t>
            </a:r>
          </a:p>
        </p:txBody>
      </p:sp>
      <p:sp>
        <p:nvSpPr>
          <p:cNvPr id="3" name="Content Placeholder 2"/>
          <p:cNvSpPr>
            <a:spLocks noGrp="1"/>
          </p:cNvSpPr>
          <p:nvPr>
            <p:ph idx="1"/>
          </p:nvPr>
        </p:nvSpPr>
        <p:spPr>
          <a:xfrm>
            <a:off x="818711" y="2222287"/>
            <a:ext cx="11008527" cy="4448336"/>
          </a:xfrm>
        </p:spPr>
        <p:txBody>
          <a:bodyPr>
            <a:normAutofit fontScale="92500" lnSpcReduction="10000"/>
          </a:bodyPr>
          <a:lstStyle/>
          <a:p>
            <a:pPr>
              <a:lnSpc>
                <a:spcPct val="90000"/>
              </a:lnSpc>
            </a:pPr>
            <a:r>
              <a:rPr lang="en-US" altLang="en-US" sz="2400" dirty="0">
                <a:latin typeface="Arial" panose="020B0604020202020204" pitchFamily="34" charset="0"/>
              </a:rPr>
              <a:t>News providers face the following </a:t>
            </a:r>
            <a:r>
              <a:rPr lang="en-US" altLang="en-US" sz="2400" b="1" dirty="0">
                <a:latin typeface="Arial" panose="020B0604020202020204" pitchFamily="34" charset="0"/>
              </a:rPr>
              <a:t>dilemma</a:t>
            </a:r>
            <a:r>
              <a:rPr lang="en-US" altLang="en-US" sz="2400" dirty="0" smtClean="0">
                <a:latin typeface="Arial" panose="020B0604020202020204" pitchFamily="34" charset="0"/>
              </a:rPr>
              <a:t>:</a:t>
            </a:r>
          </a:p>
          <a:p>
            <a:pPr>
              <a:lnSpc>
                <a:spcPct val="90000"/>
              </a:lnSpc>
            </a:pPr>
            <a:endParaRPr lang="en-US" altLang="en-US" sz="2400" dirty="0">
              <a:latin typeface="Arial" panose="020B0604020202020204" pitchFamily="34" charset="0"/>
            </a:endParaRPr>
          </a:p>
          <a:p>
            <a:pPr algn="ctr">
              <a:lnSpc>
                <a:spcPct val="90000"/>
              </a:lnSpc>
              <a:buNone/>
            </a:pPr>
            <a:r>
              <a:rPr lang="en-US" altLang="en-US" sz="2800" dirty="0" smtClean="0">
                <a:latin typeface="Arial" panose="020B0604020202020204" pitchFamily="34" charset="0"/>
              </a:rPr>
              <a:t>Give </a:t>
            </a:r>
            <a:r>
              <a:rPr lang="en-US" altLang="en-US" sz="2800" dirty="0">
                <a:latin typeface="Arial" panose="020B0604020202020204" pitchFamily="34" charset="0"/>
              </a:rPr>
              <a:t>readers what they </a:t>
            </a:r>
            <a:r>
              <a:rPr lang="en-US" altLang="en-US" sz="2800" b="1" i="1" dirty="0">
                <a:latin typeface="Arial" panose="020B0604020202020204" pitchFamily="34" charset="0"/>
              </a:rPr>
              <a:t>need</a:t>
            </a:r>
            <a:r>
              <a:rPr lang="en-US" altLang="en-US" sz="2800" dirty="0">
                <a:latin typeface="Arial" panose="020B0604020202020204" pitchFamily="34" charset="0"/>
              </a:rPr>
              <a:t> </a:t>
            </a:r>
            <a:r>
              <a:rPr lang="en-US" altLang="en-US" sz="2800" dirty="0" smtClean="0">
                <a:latin typeface="Arial" panose="020B0604020202020204" pitchFamily="34" charset="0"/>
              </a:rPr>
              <a:t>and </a:t>
            </a:r>
            <a:r>
              <a:rPr lang="en-US" altLang="en-US" sz="2800" dirty="0">
                <a:latin typeface="Arial" panose="020B0604020202020204" pitchFamily="34" charset="0"/>
              </a:rPr>
              <a:t>readers may find the information </a:t>
            </a:r>
            <a:r>
              <a:rPr lang="en-US" altLang="en-US" sz="2800" b="1" dirty="0">
                <a:latin typeface="Arial" panose="020B0604020202020204" pitchFamily="34" charset="0"/>
              </a:rPr>
              <a:t>“boring.”</a:t>
            </a:r>
          </a:p>
          <a:p>
            <a:pPr algn="ctr">
              <a:lnSpc>
                <a:spcPct val="90000"/>
              </a:lnSpc>
              <a:buNone/>
            </a:pPr>
            <a:r>
              <a:rPr lang="en-US" altLang="en-US" sz="2400" dirty="0" smtClean="0">
                <a:latin typeface="Arial" panose="020B0604020202020204" pitchFamily="34" charset="0"/>
              </a:rPr>
              <a:t>OR</a:t>
            </a:r>
          </a:p>
          <a:p>
            <a:pPr algn="ctr">
              <a:lnSpc>
                <a:spcPct val="90000"/>
              </a:lnSpc>
              <a:buNone/>
            </a:pPr>
            <a:r>
              <a:rPr lang="en-US" altLang="en-US" sz="2400" dirty="0" smtClean="0">
                <a:latin typeface="Arial" panose="020B0604020202020204" pitchFamily="34" charset="0"/>
              </a:rPr>
              <a:t>			</a:t>
            </a:r>
            <a:r>
              <a:rPr lang="en-US" altLang="en-US" sz="2800" dirty="0" smtClean="0">
                <a:latin typeface="Arial" panose="020B0604020202020204" pitchFamily="34" charset="0"/>
              </a:rPr>
              <a:t>Give readers what they </a:t>
            </a:r>
            <a:r>
              <a:rPr lang="en-US" altLang="en-US" sz="2800" b="1" i="1" dirty="0" smtClean="0">
                <a:latin typeface="Arial" panose="020B0604020202020204" pitchFamily="34" charset="0"/>
              </a:rPr>
              <a:t>want</a:t>
            </a:r>
            <a:r>
              <a:rPr lang="en-US" altLang="en-US" sz="2800" dirty="0" smtClean="0">
                <a:latin typeface="Arial" panose="020B0604020202020204" pitchFamily="34" charset="0"/>
              </a:rPr>
              <a:t> and the information will be </a:t>
            </a:r>
            <a:r>
              <a:rPr lang="en-US" altLang="en-US" sz="2800" b="1" dirty="0" smtClean="0">
                <a:latin typeface="Arial" panose="020B0604020202020204" pitchFamily="34" charset="0"/>
              </a:rPr>
              <a:t>“superficial.”</a:t>
            </a:r>
          </a:p>
          <a:p>
            <a:pPr algn="ctr">
              <a:lnSpc>
                <a:spcPct val="90000"/>
              </a:lnSpc>
              <a:buNone/>
            </a:pPr>
            <a:r>
              <a:rPr lang="en-US" altLang="en-US" dirty="0">
                <a:latin typeface="Arial" panose="020B0604020202020204" pitchFamily="34" charset="0"/>
              </a:rPr>
              <a:t>	</a:t>
            </a:r>
          </a:p>
          <a:p>
            <a:pPr>
              <a:lnSpc>
                <a:spcPct val="90000"/>
              </a:lnSpc>
              <a:buNone/>
            </a:pPr>
            <a:endParaRPr lang="en-US" altLang="en-US" dirty="0">
              <a:latin typeface="Arial" panose="020B0604020202020204" pitchFamily="34" charset="0"/>
            </a:endParaRPr>
          </a:p>
          <a:p>
            <a:pPr>
              <a:lnSpc>
                <a:spcPct val="90000"/>
              </a:lnSpc>
              <a:buNone/>
            </a:pPr>
            <a:r>
              <a:rPr lang="en-US" altLang="en-US" dirty="0">
                <a:latin typeface="Arial" panose="020B0604020202020204" pitchFamily="34" charset="0"/>
              </a:rPr>
              <a:t>	Can you think of examples where information could be boring, but necessary for the reader?  </a:t>
            </a:r>
          </a:p>
          <a:p>
            <a:pPr>
              <a:lnSpc>
                <a:spcPct val="90000"/>
              </a:lnSpc>
              <a:buNone/>
            </a:pPr>
            <a:r>
              <a:rPr lang="en-US" altLang="en-US" dirty="0">
                <a:latin typeface="Arial" panose="020B0604020202020204" pitchFamily="34" charset="0"/>
              </a:rPr>
              <a:t>	Can you think of examples where information could be superficial?</a:t>
            </a:r>
          </a:p>
          <a:p>
            <a:endParaRPr lang="en-US" dirty="0"/>
          </a:p>
        </p:txBody>
      </p:sp>
    </p:spTree>
    <p:extLst>
      <p:ext uri="{BB962C8B-B14F-4D97-AF65-F5344CB8AC3E}">
        <p14:creationId xmlns:p14="http://schemas.microsoft.com/office/powerpoint/2010/main" val="2222930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caused this change in news?</a:t>
            </a:r>
            <a:endParaRPr lang="en-US" dirty="0"/>
          </a:p>
        </p:txBody>
      </p:sp>
      <p:sp>
        <p:nvSpPr>
          <p:cNvPr id="3" name="Content Placeholder 2"/>
          <p:cNvSpPr>
            <a:spLocks noGrp="1"/>
          </p:cNvSpPr>
          <p:nvPr>
            <p:ph idx="1"/>
          </p:nvPr>
        </p:nvSpPr>
        <p:spPr>
          <a:xfrm>
            <a:off x="818712" y="2222287"/>
            <a:ext cx="11053498" cy="4328415"/>
          </a:xfrm>
        </p:spPr>
        <p:txBody>
          <a:bodyPr>
            <a:normAutofit lnSpcReduction="10000"/>
          </a:bodyPr>
          <a:lstStyle/>
          <a:p>
            <a:r>
              <a:rPr lang="en-US" altLang="en-US" sz="2400" dirty="0">
                <a:latin typeface="Arial" panose="020B0604020202020204" pitchFamily="34" charset="0"/>
              </a:rPr>
              <a:t>Newspapers changed what they covered as “news” because of several factors:</a:t>
            </a:r>
          </a:p>
          <a:p>
            <a:pPr lvl="1"/>
            <a:r>
              <a:rPr lang="en-US" altLang="en-US" sz="2400" dirty="0">
                <a:latin typeface="Arial" panose="020B0604020202020204" pitchFamily="34" charset="0"/>
              </a:rPr>
              <a:t>a change in the direction of society;</a:t>
            </a:r>
          </a:p>
          <a:p>
            <a:pPr lvl="1"/>
            <a:r>
              <a:rPr lang="en-US" altLang="en-US" sz="2400" dirty="0">
                <a:latin typeface="Arial" panose="020B0604020202020204" pitchFamily="34" charset="0"/>
              </a:rPr>
              <a:t>declining literacy;</a:t>
            </a:r>
          </a:p>
          <a:p>
            <a:pPr lvl="1"/>
            <a:r>
              <a:rPr lang="en-US" altLang="en-US" sz="2400" dirty="0">
                <a:latin typeface="Arial" panose="020B0604020202020204" pitchFamily="34" charset="0"/>
              </a:rPr>
              <a:t>a loss of young readers;</a:t>
            </a:r>
          </a:p>
          <a:p>
            <a:pPr lvl="1"/>
            <a:r>
              <a:rPr lang="en-US" altLang="en-US" sz="2400" dirty="0">
                <a:latin typeface="Arial" panose="020B0604020202020204" pitchFamily="34" charset="0"/>
              </a:rPr>
              <a:t>a drop in circulation;</a:t>
            </a:r>
          </a:p>
          <a:p>
            <a:pPr lvl="1"/>
            <a:r>
              <a:rPr lang="en-US" altLang="en-US" sz="2400" dirty="0">
                <a:latin typeface="Arial" panose="020B0604020202020204" pitchFamily="34" charset="0"/>
              </a:rPr>
              <a:t>a more mobile society;</a:t>
            </a:r>
          </a:p>
          <a:p>
            <a:pPr lvl="1"/>
            <a:r>
              <a:rPr lang="en-US" altLang="en-US" sz="2400" dirty="0">
                <a:latin typeface="Arial" panose="020B0604020202020204" pitchFamily="34" charset="0"/>
              </a:rPr>
              <a:t>television’s influence (upbeat, spectacular, sensational);</a:t>
            </a:r>
          </a:p>
          <a:p>
            <a:pPr lvl="1"/>
            <a:r>
              <a:rPr lang="en-US" altLang="en-US" sz="2400" dirty="0">
                <a:latin typeface="Arial" panose="020B0604020202020204" pitchFamily="34" charset="0"/>
              </a:rPr>
              <a:t>and readers were tired of “bad news.”</a:t>
            </a:r>
            <a:endParaRPr lang="en-US" altLang="en-US" sz="2000" dirty="0">
              <a:latin typeface="Arial" panose="020B0604020202020204" pitchFamily="34" charset="0"/>
            </a:endParaRPr>
          </a:p>
          <a:p>
            <a:endParaRPr lang="en-US" dirty="0"/>
          </a:p>
        </p:txBody>
      </p:sp>
    </p:spTree>
    <p:extLst>
      <p:ext uri="{BB962C8B-B14F-4D97-AF65-F5344CB8AC3E}">
        <p14:creationId xmlns:p14="http://schemas.microsoft.com/office/powerpoint/2010/main" val="3458873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caused this change in news?</a:t>
            </a:r>
            <a:endParaRPr lang="en-US" dirty="0"/>
          </a:p>
        </p:txBody>
      </p:sp>
      <p:sp>
        <p:nvSpPr>
          <p:cNvPr id="3" name="Content Placeholder 2"/>
          <p:cNvSpPr>
            <a:spLocks noGrp="1"/>
          </p:cNvSpPr>
          <p:nvPr>
            <p:ph idx="1"/>
          </p:nvPr>
        </p:nvSpPr>
        <p:spPr>
          <a:xfrm>
            <a:off x="818712" y="2222287"/>
            <a:ext cx="11233380" cy="4635713"/>
          </a:xfrm>
        </p:spPr>
        <p:txBody>
          <a:bodyPr>
            <a:normAutofit/>
          </a:bodyPr>
          <a:lstStyle/>
          <a:p>
            <a:pPr>
              <a:lnSpc>
                <a:spcPct val="80000"/>
              </a:lnSpc>
            </a:pPr>
            <a:r>
              <a:rPr lang="en-US" altLang="en-US" sz="2400" dirty="0">
                <a:latin typeface="Arial" panose="020B0604020202020204" pitchFamily="34" charset="0"/>
              </a:rPr>
              <a:t>Newspapers changed the way they presented “news” because of several factors:</a:t>
            </a:r>
          </a:p>
          <a:p>
            <a:pPr lvl="1">
              <a:lnSpc>
                <a:spcPct val="80000"/>
              </a:lnSpc>
            </a:pPr>
            <a:r>
              <a:rPr lang="en-US" altLang="en-US" sz="2400" b="1" u="sng" dirty="0">
                <a:latin typeface="Arial" panose="020B0604020202020204" pitchFamily="34" charset="0"/>
              </a:rPr>
              <a:t>USA Today</a:t>
            </a:r>
            <a:r>
              <a:rPr lang="en-US" altLang="en-US" sz="2400" dirty="0">
                <a:latin typeface="Arial" panose="020B0604020202020204" pitchFamily="34" charset="0"/>
              </a:rPr>
              <a:t> introduced a printed paper that was colorful, upbeat, included many graphics, more photos, more sidebars, less depth in story structure, and was not concerned with city hall;</a:t>
            </a:r>
          </a:p>
          <a:p>
            <a:pPr lvl="1">
              <a:lnSpc>
                <a:spcPct val="80000"/>
              </a:lnSpc>
            </a:pPr>
            <a:r>
              <a:rPr lang="en-US" altLang="en-US" sz="2400" dirty="0">
                <a:latin typeface="Arial" panose="020B0604020202020204" pitchFamily="34" charset="0"/>
              </a:rPr>
              <a:t>the </a:t>
            </a:r>
            <a:r>
              <a:rPr lang="en-US" altLang="en-US" sz="2400" b="1" dirty="0">
                <a:latin typeface="Arial" panose="020B0604020202020204" pitchFamily="34" charset="0"/>
              </a:rPr>
              <a:t>Internet </a:t>
            </a:r>
            <a:r>
              <a:rPr lang="en-US" altLang="en-US" sz="2400" dirty="0">
                <a:latin typeface="Arial" panose="020B0604020202020204" pitchFamily="34" charset="0"/>
              </a:rPr>
              <a:t>provided audiences with global access and created skeptical consumers;</a:t>
            </a:r>
          </a:p>
          <a:p>
            <a:pPr lvl="1">
              <a:lnSpc>
                <a:spcPct val="80000"/>
              </a:lnSpc>
            </a:pPr>
            <a:r>
              <a:rPr lang="en-US" altLang="en-US" sz="2400" dirty="0">
                <a:latin typeface="Arial" panose="020B0604020202020204" pitchFamily="34" charset="0"/>
              </a:rPr>
              <a:t>and society developed </a:t>
            </a:r>
            <a:r>
              <a:rPr lang="en-US" altLang="en-US" sz="2400" b="1" dirty="0">
                <a:latin typeface="Arial" panose="020B0604020202020204" pitchFamily="34" charset="0"/>
              </a:rPr>
              <a:t>a different view</a:t>
            </a:r>
            <a:r>
              <a:rPr lang="en-US" altLang="en-US" sz="2400" dirty="0">
                <a:latin typeface="Arial" panose="020B0604020202020204" pitchFamily="34" charset="0"/>
              </a:rPr>
              <a:t> </a:t>
            </a:r>
          </a:p>
          <a:p>
            <a:pPr lvl="1">
              <a:lnSpc>
                <a:spcPct val="80000"/>
              </a:lnSpc>
              <a:buNone/>
            </a:pPr>
            <a:r>
              <a:rPr lang="en-US" altLang="en-US" sz="2400" dirty="0">
                <a:latin typeface="Arial" panose="020B0604020202020204" pitchFamily="34" charset="0"/>
              </a:rPr>
              <a:t>	from the previous idea that the press </a:t>
            </a:r>
          </a:p>
          <a:p>
            <a:pPr lvl="1">
              <a:lnSpc>
                <a:spcPct val="80000"/>
              </a:lnSpc>
              <a:buNone/>
            </a:pPr>
            <a:r>
              <a:rPr lang="en-US" altLang="en-US" sz="2400" dirty="0">
                <a:latin typeface="Arial" panose="020B0604020202020204" pitchFamily="34" charset="0"/>
              </a:rPr>
              <a:t>	must provide society mainly with “hard </a:t>
            </a:r>
          </a:p>
          <a:p>
            <a:pPr lvl="1">
              <a:lnSpc>
                <a:spcPct val="80000"/>
              </a:lnSpc>
              <a:buNone/>
            </a:pPr>
            <a:r>
              <a:rPr lang="en-US" altLang="en-US" sz="2400" dirty="0">
                <a:latin typeface="Arial" panose="020B0604020202020204" pitchFamily="34" charset="0"/>
              </a:rPr>
              <a:t>	news” that has an emphasis on government.</a:t>
            </a:r>
          </a:p>
          <a:p>
            <a:endParaRPr lang="en-US" dirty="0"/>
          </a:p>
        </p:txBody>
      </p:sp>
    </p:spTree>
    <p:extLst>
      <p:ext uri="{BB962C8B-B14F-4D97-AF65-F5344CB8AC3E}">
        <p14:creationId xmlns:p14="http://schemas.microsoft.com/office/powerpoint/2010/main" val="28440090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38&quot;&gt;&lt;property id=&quot;20148&quot; value=&quot;5&quot;/&gt;&lt;property id=&quot;20300&quot; value=&quot;Slide 28 - &amp;quot;The 5 W’s &amp;amp; H Strategy &amp;quot;&quot;/&gt;&lt;property id=&quot;20307&quot; value=&quot;257&quot;/&gt;&lt;/object&gt;&lt;object type=&quot;3&quot; unique_id=&quot;10051&quot;&gt;&lt;property id=&quot;20148&quot; value=&quot;5&quot;/&gt;&lt;property id=&quot;20300&quot; value=&quot;Slide 29 - &amp;quot;The 5 W’s &amp;amp; H Strategy &amp;quot;&quot;/&gt;&lt;property id=&quot;20307&quot; value=&quot;258&quot;/&gt;&lt;/object&gt;&lt;object type=&quot;3&quot; unique_id=&quot;10107&quot;&gt;&lt;property id=&quot;20148&quot; value=&quot;5&quot;/&gt;&lt;property id=&quot;20300&quot; value=&quot;Slide 30&quot;/&gt;&lt;property id=&quot;20307&quot; value=&quot;259&quot;/&gt;&lt;/object&gt;&lt;object type=&quot;3&quot; unique_id=&quot;10138&quot;&gt;&lt;property id=&quot;20148&quot; value=&quot;5&quot;/&gt;&lt;property id=&quot;20300&quot; value=&quot;Slide 31&quot;/&gt;&lt;property id=&quot;20307&quot; value=&quot;260&quot;/&gt;&lt;/object&gt;&lt;object type=&quot;3&quot; unique_id=&quot;10160&quot;&gt;&lt;property id=&quot;20148&quot; value=&quot;5&quot;/&gt;&lt;property id=&quot;20300&quot; value=&quot;Slide 32&quot;/&gt;&lt;property id=&quot;20307&quot; value=&quot;261&quot;/&gt;&lt;/object&gt;&lt;object type=&quot;3&quot; unique_id=&quot;10213&quot;&gt;&lt;property id=&quot;20148&quot; value=&quot;5&quot;/&gt;&lt;property id=&quot;20300&quot; value=&quot;Slide 33&quot;/&gt;&lt;property id=&quot;20307&quot; value=&quot;262&quot;/&gt;&lt;/object&gt;&lt;object type=&quot;3&quot; unique_id=&quot;10214&quot;&gt;&lt;property id=&quot;20148&quot; value=&quot;5&quot;/&gt;&lt;property id=&quot;20300&quot; value=&quot;Slide 35&quot;/&gt;&lt;property id=&quot;20307&quot; value=&quot;263&quot;/&gt;&lt;/object&gt;&lt;object type=&quot;3&quot; unique_id=&quot;10367&quot;&gt;&lt;property id=&quot;20148&quot; value=&quot;5&quot;/&gt;&lt;property id=&quot;20300&quot; value=&quot;Slide 36&quot;/&gt;&lt;property id=&quot;20307&quot; value=&quot;264&quot;/&gt;&lt;/object&gt;&lt;object type=&quot;3&quot; unique_id=&quot;10482&quot;&gt;&lt;property id=&quot;20148&quot; value=&quot;5&quot;/&gt;&lt;property id=&quot;20300&quot; value=&quot;Slide 34&quot;/&gt;&lt;property id=&quot;20307&quot; value=&quot;266&quot;/&gt;&lt;/object&gt;&lt;object type=&quot;3&quot; unique_id=&quot;13345&quot;&gt;&lt;property id=&quot;20148&quot; value=&quot;5&quot;/&gt;&lt;property id=&quot;20300&quot; value=&quot;Slide 11 - &amp;quot;Local News Resources&amp;quot;&quot;/&gt;&lt;property id=&quot;20307&quot; value=&quot;267&quot;/&gt;&lt;/object&gt;&lt;object type=&quot;3&quot; unique_id=&quot;13346&quot;&gt;&lt;property id=&quot;20148&quot; value=&quot;5&quot;/&gt;&lt;property id=&quot;20300&quot; value=&quot;Slide 12 - &amp;quot;Global News Resources&amp;quot;&quot;/&gt;&lt;property id=&quot;20307&quot; value=&quot;268&quot;/&gt;&lt;/object&gt;&lt;object type=&quot;3&quot; unique_id=&quot;13674&quot;&gt;&lt;property id=&quot;20148&quot; value=&quot;5&quot;/&gt;&lt;property id=&quot;20300&quot; value=&quot;Slide 2 - &amp;quot;What is news?&amp;quot;&quot;/&gt;&lt;property id=&quot;20307&quot; value=&quot;269&quot;/&gt;&lt;/object&gt;&lt;object type=&quot;3&quot; unique_id=&quot;13675&quot;&gt;&lt;property id=&quot;20148&quot; value=&quot;5&quot;/&gt;&lt;property id=&quot;20300&quot; value=&quot;Slide 3 - &amp;quot;Famous Responses to “What is News?”&amp;quot;&quot;/&gt;&lt;property id=&quot;20307&quot; value=&quot;270&quot;/&gt;&lt;/object&gt;&lt;object type=&quot;3&quot; unique_id=&quot;13676&quot;&gt;&lt;property id=&quot;20148&quot; value=&quot;5&quot;/&gt;&lt;property id=&quot;20300&quot; value=&quot;Slide 4 - &amp;quot;Famous Responses to “What is News?”&amp;quot;&quot;/&gt;&lt;property id=&quot;20307&quot; value=&quot;271&quot;/&gt;&lt;/object&gt;&lt;object type=&quot;3&quot; unique_id=&quot;13677&quot;&gt;&lt;property id=&quot;20148&quot; value=&quot;5&quot;/&gt;&lt;property id=&quot;20300&quot; value=&quot;Slide 5 - &amp;quot;What is News?&amp;quot;&quot;/&gt;&lt;property id=&quot;20307&quot; value=&quot;272&quot;/&gt;&lt;/object&gt;&lt;object type=&quot;3&quot; unique_id=&quot;13678&quot;&gt;&lt;property id=&quot;20148&quot; value=&quot;5&quot;/&gt;&lt;property id=&quot;20300&quot; value=&quot;Slide 6 - &amp;quot;How is news currently defined?&amp;quot;&quot;/&gt;&lt;property id=&quot;20307&quot; value=&quot;273&quot;/&gt;&lt;/object&gt;&lt;object type=&quot;3&quot; unique_id=&quot;13679&quot;&gt;&lt;property id=&quot;20148&quot; value=&quot;5&quot;/&gt;&lt;property id=&quot;20300&quot; value=&quot;Slide 7 - &amp;quot;How and why has news changed?&amp;quot;&quot;/&gt;&lt;property id=&quot;20307&quot; value=&quot;274&quot;/&gt;&lt;/object&gt;&lt;object type=&quot;3&quot; unique_id=&quot;13680&quot;&gt;&lt;property id=&quot;20148&quot; value=&quot;5&quot;/&gt;&lt;property id=&quot;20300&quot; value=&quot;Slide 8 - &amp;quot;What caused this change in news?&amp;quot;&quot;/&gt;&lt;property id=&quot;20307&quot; value=&quot;276&quot;/&gt;&lt;/object&gt;&lt;object type=&quot;3&quot; unique_id=&quot;13681&quot;&gt;&lt;property id=&quot;20148&quot; value=&quot;5&quot;/&gt;&lt;property id=&quot;20300&quot; value=&quot;Slide 9 - &amp;quot;What caused this change in news?&amp;quot;&quot;/&gt;&lt;property id=&quot;20307&quot; value=&quot;275&quot;/&gt;&lt;/object&gt;&lt;object type=&quot;3&quot; unique_id=&quot;13682&quot;&gt;&lt;property id=&quot;20148&quot; value=&quot;5&quot;/&gt;&lt;property id=&quot;20300&quot; value=&quot;Slide 10 - &amp;quot;How do we access news?  Activity: Where does my news come from?  &amp;quot;&quot;/&gt;&lt;property id=&quot;20307&quot; value=&quot;277&quot;/&gt;&lt;/object&gt;&lt;object type=&quot;3&quot; unique_id=&quot;14019&quot;&gt;&lt;property id=&quot;20148&quot; value=&quot;5&quot;/&gt;&lt;property id=&quot;20300&quot; value=&quot;Slide 13 - &amp;quot;Fake News&amp;quot;&quot;/&gt;&lt;property id=&quot;20307&quot; value=&quot;278&quot;/&gt;&lt;/object&gt;&lt;object type=&quot;3&quot; unique_id=&quot;14020&quot;&gt;&lt;property id=&quot;20148&quot; value=&quot;5&quot;/&gt;&lt;property id=&quot;20300&quot; value=&quot;Slide 14 - &amp;quot;Challenge&amp;quot;&quot;/&gt;&lt;property id=&quot;20307&quot; value=&quot;280&quot;/&gt;&lt;/object&gt;&lt;object type=&quot;3&quot; unique_id=&quot;14021&quot;&gt;&lt;property id=&quot;20148&quot; value=&quot;5&quot;/&gt;&lt;property id=&quot;20300&quot; value=&quot;Slide 15 - &amp;quot;FACTS  &amp;quot;&quot;/&gt;&lt;property id=&quot;20307&quot; value=&quot;281&quot;/&gt;&lt;/object&gt;&lt;object type=&quot;3&quot; unique_id=&quot;14022&quot;&gt;&lt;property id=&quot;20148&quot; value=&quot;5&quot;/&gt;&lt;property id=&quot;20300&quot; value=&quot;Slide 16 - &amp;quot;Results&amp;quot;&quot;/&gt;&lt;property id=&quot;20307&quot; value=&quot;282&quot;/&gt;&lt;/object&gt;&lt;object type=&quot;3&quot; unique_id=&quot;14023&quot;&gt;&lt;property id=&quot;20148&quot; value=&quot;5&quot;/&gt;&lt;property id=&quot;20300&quot; value=&quot;Slide 17 - &amp;quot;This chart shows the extent to which people trust various media sources, from most trusted at the top, to least tr&quot;/&gt;&lt;property id=&quot;20307&quot; value=&quot;279&quot;/&gt;&lt;/object&gt;&lt;object type=&quot;3&quot; unique_id=&quot;14334&quot;&gt;&lt;property id=&quot;20148&quot; value=&quot;5&quot;/&gt;&lt;property id=&quot;20300&quot; value=&quot;Slide 18&quot;/&gt;&lt;property id=&quot;20307&quot; value=&quot;284&quot;/&gt;&lt;/object&gt;&lt;object type=&quot;3&quot; unique_id=&quot;14335&quot;&gt;&lt;property id=&quot;20148&quot; value=&quot;5&quot;/&gt;&lt;property id=&quot;20300&quot; value=&quot;Slide 19 - &amp;quot;Fact Check&amp;quot;&quot;/&gt;&lt;property id=&quot;20307&quot; value=&quot;287&quot;/&gt;&lt;/object&gt;&lt;object type=&quot;3&quot; unique_id=&quot;14336&quot;&gt;&lt;property id=&quot;20148&quot; value=&quot;5&quot;/&gt;&lt;property id=&quot;20300&quot; value=&quot;Slide 20 - &amp;quot;Fact Check  Practice&amp;quot;&quot;/&gt;&lt;property id=&quot;20307&quot; value=&quot;289&quot;/&gt;&lt;/object&gt;&lt;object type=&quot;3&quot; unique_id=&quot;14337&quot;&gt;&lt;property id=&quot;20148&quot; value=&quot;5&quot;/&gt;&lt;property id=&quot;20300&quot; value=&quot;Slide 21 - &amp;quot;Fake News Tips&amp;quot;&quot;/&gt;&lt;property id=&quot;20307&quot; value=&quot;283&quot;/&gt;&lt;/object&gt;&lt;object type=&quot;3&quot; unique_id=&quot;14338&quot;&gt;&lt;property id=&quot;20148&quot; value=&quot;5&quot;/&gt;&lt;property id=&quot;20300&quot; value=&quot;Slide 22 - &amp;quot;Fake News Tips&amp;quot;&quot;/&gt;&lt;property id=&quot;20307&quot; value=&quot;290&quot;/&gt;&lt;/object&gt;&lt;object type=&quot;3&quot; unique_id=&quot;14339&quot;&gt;&lt;property id=&quot;20148&quot; value=&quot;5&quot;/&gt;&lt;property id=&quot;20300&quot; value=&quot;Slide 23 - &amp;quot;General Strategies to Avoid Fake News&amp;quot;&quot;/&gt;&lt;property id=&quot;20307&quot; value=&quot;286&quot;/&gt;&lt;/object&gt;&lt;object type=&quot;3&quot; unique_id=&quot;14340&quot;&gt;&lt;property id=&quot;20148&quot; value=&quot;5&quot;/&gt;&lt;property id=&quot;20300&quot; value=&quot;Slide 24&quot;/&gt;&lt;property id=&quot;20307&quot; value=&quot;288&quot;/&gt;&lt;/object&gt;&lt;object type=&quot;3&quot; unique_id=&quot;14554&quot;&gt;&lt;property id=&quot;20148&quot; value=&quot;5&quot;/&gt;&lt;property id=&quot;20300&quot; value=&quot;Slide 26 - &amp;quot;Analyzing News &amp;quot;&quot;/&gt;&lt;property id=&quot;20307&quot; value=&quot;291&quot;/&gt;&lt;/object&gt;&lt;object type=&quot;3&quot; unique_id=&quot;14699&quot;&gt;&lt;property id=&quot;20148&quot; value=&quot;5&quot;/&gt;&lt;property id=&quot;20300&quot; value=&quot;Slide 25 - &amp;quot;Analyzing News&amp;quot;&quot;/&gt;&lt;property id=&quot;20307&quot; value=&quot;292&quot;/&gt;&lt;/object&gt;&lt;object type=&quot;3&quot; unique_id=&quot;14811&quot;&gt;&lt;property id=&quot;20148&quot; value=&quot;5&quot;/&gt;&lt;property id=&quot;20300&quot; value=&quot;Slide 27 - &amp;quot;Julie Payette&amp;quot;&quot;/&gt;&lt;property id=&quot;20307&quot; value=&quot;29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13585</TotalTime>
  <Words>1550</Words>
  <Application>Microsoft Office PowerPoint</Application>
  <PresentationFormat>Widescreen</PresentationFormat>
  <Paragraphs>268</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Century Gothic</vt:lpstr>
      <vt:lpstr>Wingdings</vt:lpstr>
      <vt:lpstr>Wingdings 2</vt:lpstr>
      <vt:lpstr>Quotable</vt:lpstr>
      <vt:lpstr>PowerPoint Presentation</vt:lpstr>
      <vt:lpstr>What is news?</vt:lpstr>
      <vt:lpstr>Famous Responses to “What is News?”</vt:lpstr>
      <vt:lpstr>Famous Responses to “What is News?”</vt:lpstr>
      <vt:lpstr>What is News?</vt:lpstr>
      <vt:lpstr>How is news currently defined?</vt:lpstr>
      <vt:lpstr>How and why has news changed?</vt:lpstr>
      <vt:lpstr>What caused this change in news?</vt:lpstr>
      <vt:lpstr>What caused this change in news?</vt:lpstr>
      <vt:lpstr>How do we access news?  Activity: Where does my news come from?  </vt:lpstr>
      <vt:lpstr>Local News Resources</vt:lpstr>
      <vt:lpstr>Global News Resources</vt:lpstr>
      <vt:lpstr>Fake News</vt:lpstr>
      <vt:lpstr>Challenge</vt:lpstr>
      <vt:lpstr>FACTS  </vt:lpstr>
      <vt:lpstr>Results</vt:lpstr>
      <vt:lpstr>This chart shows the extent to which people trust various media sources, from most trusted at the top, to least trusted at the bottom.  </vt:lpstr>
      <vt:lpstr>PowerPoint Presentation</vt:lpstr>
      <vt:lpstr>Fact Check</vt:lpstr>
      <vt:lpstr>Fact Check  Practice</vt:lpstr>
      <vt:lpstr>Fake News Tips</vt:lpstr>
      <vt:lpstr>Fake News Tips</vt:lpstr>
      <vt:lpstr>General Strategies to Avoid Fake News</vt:lpstr>
      <vt:lpstr>PowerPoint Presentation</vt:lpstr>
      <vt:lpstr>Analyzing News</vt:lpstr>
      <vt:lpstr>Analyzing News </vt:lpstr>
      <vt:lpstr>Julie Payette</vt:lpstr>
      <vt:lpstr>The 5 W’s &amp; H Strategy </vt:lpstr>
      <vt:lpstr>The 5 W’s &amp; H Strategy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89</cp:revision>
  <dcterms:created xsi:type="dcterms:W3CDTF">2016-09-14T09:35:04Z</dcterms:created>
  <dcterms:modified xsi:type="dcterms:W3CDTF">2017-10-03T17:21:51Z</dcterms:modified>
</cp:coreProperties>
</file>